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72.xml" ContentType="application/vnd.openxmlformats-officedocument.presentationml.tags+xml"/>
  <Override PartName="/ppt/notesSlides/notesSlide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ags/tag81.xml" ContentType="application/vnd.openxmlformats-officedocument.presentationml.tags+xml"/>
  <Override PartName="/ppt/notesSlides/notesSlide9.xml" ContentType="application/vnd.openxmlformats-officedocument.presentationml.notesSlide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3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8" r:id="rId5"/>
    <p:sldId id="269" r:id="rId6"/>
    <p:sldId id="270" r:id="rId7"/>
    <p:sldId id="300" r:id="rId8"/>
    <p:sldId id="273" r:id="rId9"/>
    <p:sldId id="275" r:id="rId10"/>
    <p:sldId id="298" r:id="rId11"/>
    <p:sldId id="299" r:id="rId12"/>
    <p:sldId id="260" r:id="rId13"/>
    <p:sldId id="262" r:id="rId14"/>
    <p:sldId id="263" r:id="rId15"/>
    <p:sldId id="265" r:id="rId16"/>
    <p:sldId id="264" r:id="rId17"/>
  </p:sldIdLst>
  <p:sldSz cx="12192000" cy="6858000"/>
  <p:notesSz cx="6858000" cy="9144000"/>
  <p:custDataLst>
    <p:tags r:id="rId1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1B4F74-38ED-67C0-4D43-E6D6212A4423}" name="Dilek Sülün" initials="DS" userId="S::dileksulun@tkbb.org.tr::f03e6a25-6612-41f5-b59b-8aba0d266d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FDB"/>
    <a:srgbClr val="94A3BA"/>
    <a:srgbClr val="333F50"/>
    <a:srgbClr val="B8C3D2"/>
    <a:srgbClr val="9FADC1"/>
    <a:srgbClr val="738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7" autoAdjust="0"/>
    <p:restoredTop sz="83023" autoAdjust="0"/>
  </p:normalViewPr>
  <p:slideViewPr>
    <p:cSldViewPr snapToGrid="0">
      <p:cViewPr varScale="1">
        <p:scale>
          <a:sx n="91" d="100"/>
          <a:sy n="91" d="100"/>
        </p:scale>
        <p:origin x="192" y="3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kili__al__ma_Sayfas_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kili__al__ma_Sayfas_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kili__al__ma_Sayfas_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kili__al__ma_Sayfas_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kili__al__ma_Sayfas_4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389346512904994E-3"/>
          <c:y val="0.16085790884718498"/>
          <c:w val="0.98572213069741899"/>
          <c:h val="0.792672028596961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FADC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8.57908847184986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896-45F3-87CA-0424F328EB59}"/>
                </c:ext>
              </c:extLst>
            </c:dLbl>
            <c:dLbl>
              <c:idx val="1"/>
              <c:layout>
                <c:manualLayout>
                  <c:x val="0"/>
                  <c:y val="-0.1018766756032171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896-45F3-87CA-0424F328EB59}"/>
                </c:ext>
              </c:extLst>
            </c:dLbl>
            <c:dLbl>
              <c:idx val="2"/>
              <c:layout>
                <c:manualLayout>
                  <c:x val="0"/>
                  <c:y val="-0.1242180518319928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896-45F3-87CA-0424F328EB59}"/>
                </c:ext>
              </c:extLst>
            </c:dLbl>
            <c:dLbl>
              <c:idx val="3"/>
              <c:layout>
                <c:manualLayout>
                  <c:x val="0"/>
                  <c:y val="-0.1018766756032171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896-45F3-87CA-0424F328EB59}"/>
                </c:ext>
              </c:extLst>
            </c:dLbl>
            <c:dLbl>
              <c:idx val="4"/>
              <c:layout>
                <c:manualLayout>
                  <c:x val="0"/>
                  <c:y val="-0.1188561215370866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896-45F3-87CA-0424F328EB59}"/>
                </c:ext>
              </c:extLst>
            </c:dLbl>
            <c:dLbl>
              <c:idx val="5"/>
              <c:layout>
                <c:manualLayout>
                  <c:x val="0"/>
                  <c:y val="-0.1188561215370866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896-45F3-87CA-0424F328EB59}"/>
                </c:ext>
              </c:extLst>
            </c:dLbl>
            <c:dLbl>
              <c:idx val="6"/>
              <c:layout>
                <c:manualLayout>
                  <c:x val="0"/>
                  <c:y val="-0.187667560321715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896-45F3-87CA-0424F328EB59}"/>
                </c:ext>
              </c:extLst>
            </c:dLbl>
            <c:dLbl>
              <c:idx val="7"/>
              <c:layout>
                <c:manualLayout>
                  <c:x val="0"/>
                  <c:y val="-0.2225201072386059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896-45F3-87CA-0424F328EB59}"/>
                </c:ext>
              </c:extLst>
            </c:dLbl>
            <c:dLbl>
              <c:idx val="8"/>
              <c:layout>
                <c:manualLayout>
                  <c:x val="0"/>
                  <c:y val="-0.2252010723860589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896-45F3-87CA-0424F328EB59}"/>
                </c:ext>
              </c:extLst>
            </c:dLbl>
            <c:dLbl>
              <c:idx val="9"/>
              <c:layout>
                <c:manualLayout>
                  <c:x val="0"/>
                  <c:y val="-0.2350312779267202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896-45F3-87CA-0424F328EB59}"/>
                </c:ext>
              </c:extLst>
            </c:dLbl>
            <c:dLbl>
              <c:idx val="10"/>
              <c:layout>
                <c:manualLayout>
                  <c:x val="0"/>
                  <c:y val="-0.2350312779267202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1896-45F3-87CA-0424F328EB59}"/>
                </c:ext>
              </c:extLst>
            </c:dLbl>
            <c:dLbl>
              <c:idx val="11"/>
              <c:layout>
                <c:manualLayout>
                  <c:x val="0"/>
                  <c:y val="-0.270777479892761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1896-45F3-87CA-0424F328EB59}"/>
                </c:ext>
              </c:extLst>
            </c:dLbl>
            <c:dLbl>
              <c:idx val="12"/>
              <c:layout>
                <c:manualLayout>
                  <c:x val="0"/>
                  <c:y val="-0.2940125111706881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1896-45F3-87CA-0424F328EB59}"/>
                </c:ext>
              </c:extLst>
            </c:dLbl>
            <c:dLbl>
              <c:idx val="13"/>
              <c:layout>
                <c:manualLayout>
                  <c:x val="0"/>
                  <c:y val="-0.3047363717605004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1896-45F3-87CA-0424F328EB59}"/>
                </c:ext>
              </c:extLst>
            </c:dLbl>
            <c:dLbl>
              <c:idx val="14"/>
              <c:layout>
                <c:manualLayout>
                  <c:x val="0"/>
                  <c:y val="-0.3413762287756925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1896-45F3-87CA-0424F328EB59}"/>
                </c:ext>
              </c:extLst>
            </c:dLbl>
            <c:dLbl>
              <c:idx val="15"/>
              <c:layout>
                <c:manualLayout>
                  <c:x val="0"/>
                  <c:y val="-0.3717605004468275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1896-45F3-87CA-0424F328EB59}"/>
                </c:ext>
              </c:extLst>
            </c:dLbl>
            <c:dLbl>
              <c:idx val="16"/>
              <c:layout>
                <c:manualLayout>
                  <c:x val="0"/>
                  <c:y val="-0.3261840929401251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1896-45F3-87CA-0424F328EB59}"/>
                </c:ext>
              </c:extLst>
            </c:dLbl>
            <c:dLbl>
              <c:idx val="17"/>
              <c:layout>
                <c:manualLayout>
                  <c:x val="0"/>
                  <c:y val="-0.3619302949061662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Poppins"/>
                      <a:cs typeface="Poppins"/>
                      <a:sym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1896-45F3-87CA-0424F328EB59}"/>
                </c:ext>
              </c:extLst>
            </c:dLbl>
            <c:dLbl>
              <c:idx val="18"/>
              <c:layout>
                <c:manualLayout>
                  <c:x val="0"/>
                  <c:y val="-0.4763181411974977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1896-45F3-87CA-0424F328EB59}"/>
                </c:ext>
              </c:extLst>
            </c:dLbl>
            <c:dLbl>
              <c:idx val="19"/>
              <c:layout>
                <c:manualLayout>
                  <c:x val="0"/>
                  <c:y val="-0.2609472743521000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333F50"/>
                      </a:solidFill>
                      <a:latin typeface="Poppins"/>
                      <a:ea typeface="+mn-ea"/>
                      <a:cs typeface="Poppin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1896-45F3-87CA-0424F328EB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Sheet1!$A$1:$W$1</c:f>
              <c:numCache>
                <c:formatCode>#,##0;"-"#,##0</c:formatCode>
                <c:ptCount val="23"/>
                <c:pt idx="0">
                  <c:v>8</c:v>
                </c:pt>
                <c:pt idx="1">
                  <c:v>11</c:v>
                </c:pt>
                <c:pt idx="2">
                  <c:v>17</c:v>
                </c:pt>
                <c:pt idx="3">
                  <c:v>11</c:v>
                </c:pt>
                <c:pt idx="4">
                  <c:v>15</c:v>
                </c:pt>
                <c:pt idx="5">
                  <c:v>15</c:v>
                </c:pt>
                <c:pt idx="6">
                  <c:v>42</c:v>
                </c:pt>
                <c:pt idx="7">
                  <c:v>55</c:v>
                </c:pt>
                <c:pt idx="8">
                  <c:v>56</c:v>
                </c:pt>
                <c:pt idx="9">
                  <c:v>60</c:v>
                </c:pt>
                <c:pt idx="10">
                  <c:v>60</c:v>
                </c:pt>
                <c:pt idx="11">
                  <c:v>74</c:v>
                </c:pt>
                <c:pt idx="12">
                  <c:v>83</c:v>
                </c:pt>
                <c:pt idx="13">
                  <c:v>87</c:v>
                </c:pt>
                <c:pt idx="14">
                  <c:v>101</c:v>
                </c:pt>
                <c:pt idx="15">
                  <c:v>113</c:v>
                </c:pt>
                <c:pt idx="16">
                  <c:v>95</c:v>
                </c:pt>
                <c:pt idx="17">
                  <c:v>109</c:v>
                </c:pt>
                <c:pt idx="18">
                  <c:v>153</c:v>
                </c:pt>
                <c:pt idx="19">
                  <c:v>70</c:v>
                </c:pt>
                <c:pt idx="20">
                  <c:v>104</c:v>
                </c:pt>
                <c:pt idx="21">
                  <c:v>104</c:v>
                </c:pt>
                <c:pt idx="22">
                  <c:v>104</c:v>
                </c:pt>
              </c:numCache>
            </c:numRef>
          </c:val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>
            <c:ext xmlns:c16="http://schemas.microsoft.com/office/drawing/2014/chart" uri="{C3380CC4-5D6E-409C-BE32-E72D297353CC}">
              <c16:uniqueId val="{00000014-1896-45F3-87CA-0424F328E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73176623"/>
        <c:axId val="1"/>
      </c:barChart>
      <c:catAx>
        <c:axId val="6731766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3"/>
          <c:min val="0"/>
        </c:scaling>
        <c:delete val="1"/>
        <c:axPos val="l"/>
        <c:numFmt formatCode="#,##0;&quot;-&quot;#,##0" sourceLinked="1"/>
        <c:majorTickMark val="out"/>
        <c:minorTickMark val="none"/>
        <c:tickLblPos val="nextTo"/>
        <c:crossAx val="67317662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960698689956333E-3"/>
          <c:y val="1.7560975609756099E-2"/>
          <c:w val="0.98580786026200873"/>
          <c:h val="0.949268292682926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33F50"/>
            </a:solidFill>
            <a:ln>
              <a:noFill/>
            </a:ln>
          </c:spPr>
          <c:invertIfNegative val="0"/>
          <c:val>
            <c:numRef>
              <c:f>Sheet1!$A$1:$I$1</c:f>
              <c:numCache>
                <c:formatCode>General</c:formatCode>
                <c:ptCount val="9"/>
                <c:pt idx="0">
                  <c:v>34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5</c:v>
                </c:pt>
                <c:pt idx="5">
                  <c:v>5</c:v>
                </c:pt>
                <c:pt idx="6">
                  <c:v>18</c:v>
                </c:pt>
                <c:pt idx="7">
                  <c:v>5</c:v>
                </c:pt>
                <c:pt idx="8">
                  <c:v>12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0-1661-4015-8FFE-3E7AA7E87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05715359"/>
        <c:axId val="1"/>
      </c:barChart>
      <c:catAx>
        <c:axId val="210571535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0571535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011776931070315E-2"/>
          <c:y val="1.8011776931070315E-2"/>
          <c:w val="0.96397644613785938"/>
          <c:h val="0.96397644613785938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3CFE1"/>
              </a:solidFill>
              <a:ln>
                <a:noFill/>
              </a:ln>
            </c:spPr>
            <c:extLst xmlns:mc="http://schemas.openxmlformats.org/markup-compatibility/2006" xmlns:c14="http://schemas.microsoft.com/office/drawing/2007/8/2/chart" xmlns:c16="http://schemas.microsoft.com/office/drawing/2014/chart">
              <c:ext xmlns:c16="http://schemas.microsoft.com/office/drawing/2014/chart" uri="{C3380CC4-5D6E-409C-BE32-E72D297353CC}">
                <c16:uniqueId val="{00000000-358F-44A1-89CA-F6A8A1800B88}"/>
              </c:ext>
            </c:extLst>
          </c:dPt>
          <c:dPt>
            <c:idx val="1"/>
            <c:bubble3D val="0"/>
            <c:spPr>
              <a:solidFill>
                <a:srgbClr val="364D6E"/>
              </a:solidFill>
              <a:ln>
                <a:noFill/>
              </a:ln>
            </c:spPr>
            <c:extLst xmlns:mc="http://schemas.openxmlformats.org/markup-compatibility/2006" xmlns:c14="http://schemas.microsoft.com/office/drawing/2007/8/2/chart" xmlns:c16="http://schemas.microsoft.com/office/drawing/2014/chart">
              <c:ext xmlns:c16="http://schemas.microsoft.com/office/drawing/2014/chart" uri="{C3380CC4-5D6E-409C-BE32-E72D297353CC}">
                <c16:uniqueId val="{00000001-358F-44A1-89CA-F6A8A1800B88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1194</c:v>
                </c:pt>
                <c:pt idx="1">
                  <c:v>2116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3-358F-44A1-89CA-F6A8A180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2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35529928610654E-3"/>
          <c:y val="2.6640752832725181E-2"/>
          <c:w val="0.98572213069741899"/>
          <c:h val="0.949268292682926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val>
            <c:numRef>
              <c:f>Sheet1!$A$1:$K$1</c:f>
              <c:numCache>
                <c:formatCode>General</c:formatCode>
                <c:ptCount val="11"/>
                <c:pt idx="0">
                  <c:v>832</c:v>
                </c:pt>
                <c:pt idx="1">
                  <c:v>356</c:v>
                </c:pt>
                <c:pt idx="2">
                  <c:v>401</c:v>
                </c:pt>
                <c:pt idx="3">
                  <c:v>494</c:v>
                </c:pt>
                <c:pt idx="4">
                  <c:v>470</c:v>
                </c:pt>
                <c:pt idx="5">
                  <c:v>490</c:v>
                </c:pt>
                <c:pt idx="6">
                  <c:v>17</c:v>
                </c:pt>
                <c:pt idx="7">
                  <c:v>0</c:v>
                </c:pt>
                <c:pt idx="8">
                  <c:v>193</c:v>
                </c:pt>
                <c:pt idx="9">
                  <c:v>57</c:v>
                </c:pt>
                <c:pt idx="10">
                  <c:v>3310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0-9AC3-4726-A96C-143543A02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58660448"/>
        <c:axId val="1"/>
      </c:barChart>
      <c:catAx>
        <c:axId val="14586604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3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586604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575670325715312E-3"/>
          <c:y val="2.1959459459459461E-2"/>
          <c:w val="0.98128486593485698"/>
          <c:h val="0.95608108108108103"/>
        </c:manualLayout>
      </c:layout>
      <c:pieChart>
        <c:varyColors val="1"/>
        <c:ser>
          <c:idx val="0"/>
          <c:order val="0"/>
          <c:spPr>
            <a:solidFill>
              <a:srgbClr val="333F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94A3BA"/>
              </a:solidFill>
              <a:ln>
                <a:noFill/>
              </a:ln>
            </c:spPr>
            <c:extLst xmlns:mc="http://schemas.openxmlformats.org/markup-compatibility/2006" xmlns:c14="http://schemas.microsoft.com/office/drawing/2007/8/2/chart" xmlns:c16="http://schemas.microsoft.com/office/drawing/2014/chart">
              <c:ext xmlns:c16="http://schemas.microsoft.com/office/drawing/2014/chart" uri="{C3380CC4-5D6E-409C-BE32-E72D297353CC}">
                <c16:uniqueId val="{00000000-B33A-45B6-9424-F223609CEE17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1595</c:v>
                </c:pt>
                <c:pt idx="1">
                  <c:v>1715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0-14D9-4C31-900E-56A4945AA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37215-CA69-41CC-8C12-6C6886D2B19A}" type="doc">
      <dgm:prSet loTypeId="urn:microsoft.com/office/officeart/2005/8/layout/pList2" loCatId="list" qsTypeId="urn:microsoft.com/office/officeart/2005/8/quickstyle/simple1" qsCatId="simple" csTypeId="urn:microsoft.com/office/officeart/2005/8/colors/accent0_2" csCatId="mainScheme" phldr="1"/>
      <dgm:spPr/>
    </dgm:pt>
    <dgm:pt modelId="{A5D2C5A9-4E74-45EB-98A4-625D97F07FBC}">
      <dgm:prSet phldrT="[Metin]" custT="1"/>
      <dgm:spPr/>
      <dgm:t>
        <a:bodyPr spcFirstLastPara="0" vert="horz" wrap="square" lIns="149352" tIns="149352" rIns="149352" bIns="149352" numCol="1" spcCol="1270" anchor="t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r-TR" sz="2100" kern="1200" dirty="0">
              <a:latin typeface="Poppins" panose="00000500000000000000" pitchFamily="2" charset="-94"/>
              <a:ea typeface="+mn-ea"/>
              <a:cs typeface="Poppins" panose="00000500000000000000" pitchFamily="2" charset="-94"/>
            </a:rPr>
            <a:t>Education Website </a:t>
          </a:r>
        </a:p>
      </dgm:t>
    </dgm:pt>
    <dgm:pt modelId="{5A0AB5CA-5556-44AD-915C-F9C89983F79A}" type="parTrans" cxnId="{EA0BCF1D-31EA-49B2-96F0-8937936A2341}">
      <dgm:prSet/>
      <dgm:spPr/>
      <dgm:t>
        <a:bodyPr/>
        <a:lstStyle/>
        <a:p>
          <a:endParaRPr lang="tr-TR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79697E27-2E1D-45E2-B803-1BE56A1134E0}" type="sibTrans" cxnId="{EA0BCF1D-31EA-49B2-96F0-8937936A2341}">
      <dgm:prSet/>
      <dgm:spPr/>
      <dgm:t>
        <a:bodyPr/>
        <a:lstStyle/>
        <a:p>
          <a:endParaRPr lang="tr-TR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3609CDCD-A586-4FCF-9511-AFCD1B86E072}">
      <dgm:prSet phldrT="[Metin]"/>
      <dgm:spPr/>
      <dgm:t>
        <a:bodyPr/>
        <a:lstStyle/>
        <a:p>
          <a:r>
            <a:rPr lang="tr-TR" dirty="0">
              <a:latin typeface="Poppins" panose="00000500000000000000" pitchFamily="2" charset="-94"/>
              <a:cs typeface="Poppins" panose="00000500000000000000" pitchFamily="2" charset="-94"/>
            </a:rPr>
            <a:t>LMS (Learning Management System)</a:t>
          </a:r>
        </a:p>
      </dgm:t>
    </dgm:pt>
    <dgm:pt modelId="{27EF7E3B-D36A-4F59-81CA-A4B2E232CA0D}" type="parTrans" cxnId="{0F542861-5745-4534-B2CC-86C4EB195C43}">
      <dgm:prSet/>
      <dgm:spPr/>
      <dgm:t>
        <a:bodyPr/>
        <a:lstStyle/>
        <a:p>
          <a:endParaRPr lang="tr-TR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4C31549A-C9C6-4E4C-B3F9-02D5671CE6FD}" type="sibTrans" cxnId="{0F542861-5745-4534-B2CC-86C4EB195C43}">
      <dgm:prSet/>
      <dgm:spPr/>
      <dgm:t>
        <a:bodyPr/>
        <a:lstStyle/>
        <a:p>
          <a:endParaRPr lang="tr-TR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1FF05D45-A999-438A-B159-76A80093CC36}">
      <dgm:prSet custT="1"/>
      <dgm:spPr/>
      <dgm:t>
        <a:bodyPr spcFirstLastPara="0" vert="horz" wrap="square" lIns="149352" tIns="149352" rIns="149352" bIns="149352" numCol="1" spcCol="1270" anchor="t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latin typeface="Poppins" panose="00000500000000000000" pitchFamily="2" charset="-94"/>
              <a:ea typeface="+mn-ea"/>
              <a:cs typeface="Poppins" panose="00000500000000000000" pitchFamily="2" charset="-94"/>
            </a:rPr>
            <a:t>E-Learning Platform</a:t>
          </a:r>
        </a:p>
      </dgm:t>
    </dgm:pt>
    <dgm:pt modelId="{F69E4F0F-7E56-4CFC-916D-EF863FD46846}" type="parTrans" cxnId="{4F7EFCFB-3693-47BF-A361-1C18C253C76C}">
      <dgm:prSet/>
      <dgm:spPr/>
      <dgm:t>
        <a:bodyPr/>
        <a:lstStyle/>
        <a:p>
          <a:endParaRPr lang="tr-TR"/>
        </a:p>
      </dgm:t>
    </dgm:pt>
    <dgm:pt modelId="{AC950E99-78DC-49FA-A18D-4A30C63EBFAB}" type="sibTrans" cxnId="{4F7EFCFB-3693-47BF-A361-1C18C253C76C}">
      <dgm:prSet/>
      <dgm:spPr/>
      <dgm:t>
        <a:bodyPr/>
        <a:lstStyle/>
        <a:p>
          <a:endParaRPr lang="tr-TR"/>
        </a:p>
      </dgm:t>
    </dgm:pt>
    <dgm:pt modelId="{F4827574-6AD9-479B-A134-25EFED55B8F2}">
      <dgm:prSet custT="1"/>
      <dgm:spPr/>
      <dgm:t>
        <a:bodyPr spcFirstLastPara="0" vert="horz" wrap="square" lIns="149352" tIns="149352" rIns="149352" bIns="149352" numCol="1" spcCol="1270" anchor="t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>
              <a:latin typeface="Poppins" panose="00000500000000000000" pitchFamily="2" charset="-94"/>
              <a:ea typeface="+mn-ea"/>
              <a:cs typeface="Poppins" panose="00000500000000000000" pitchFamily="2" charset="-94"/>
            </a:rPr>
            <a:t>Online Training </a:t>
          </a:r>
          <a:endParaRPr lang="tr-TR" sz="2100" kern="1200" dirty="0">
            <a:latin typeface="Poppins" panose="00000500000000000000" pitchFamily="2" charset="-94"/>
            <a:ea typeface="+mn-ea"/>
            <a:cs typeface="Poppins" panose="00000500000000000000" pitchFamily="2" charset="-94"/>
          </a:endParaRPr>
        </a:p>
      </dgm:t>
    </dgm:pt>
    <dgm:pt modelId="{707EEB1C-29A6-4944-AE61-855EC9EEB199}" type="parTrans" cxnId="{9717F50A-88E9-483D-B3AE-2D8F211C2FE1}">
      <dgm:prSet/>
      <dgm:spPr/>
      <dgm:t>
        <a:bodyPr/>
        <a:lstStyle/>
        <a:p>
          <a:endParaRPr lang="tr-TR"/>
        </a:p>
      </dgm:t>
    </dgm:pt>
    <dgm:pt modelId="{B5AF8BDD-BFF4-4A86-A1F6-B042EF790B40}" type="sibTrans" cxnId="{9717F50A-88E9-483D-B3AE-2D8F211C2FE1}">
      <dgm:prSet/>
      <dgm:spPr/>
      <dgm:t>
        <a:bodyPr/>
        <a:lstStyle/>
        <a:p>
          <a:endParaRPr lang="tr-TR"/>
        </a:p>
      </dgm:t>
    </dgm:pt>
    <dgm:pt modelId="{22396A6E-A899-4527-85A9-571B35AA3B88}">
      <dgm:prSet/>
      <dgm:spPr/>
      <dgm:t>
        <a:bodyPr spcFirstLastPara="0" vert="horz" wrap="square" lIns="149352" tIns="149352" rIns="149352" bIns="149352" numCol="1" spcCol="1270" anchor="t" anchorCtr="0"/>
        <a:lstStyle/>
        <a:p>
          <a:r>
            <a:rPr lang="tr-TR" dirty="0">
              <a:latin typeface="Poppins" panose="00000500000000000000" pitchFamily="2" charset="-94"/>
              <a:cs typeface="Poppins" panose="00000500000000000000" pitchFamily="2" charset="-94"/>
            </a:rPr>
            <a:t>Live digital training sessions</a:t>
          </a:r>
        </a:p>
      </dgm:t>
    </dgm:pt>
    <dgm:pt modelId="{DA22978F-4FAC-4955-A022-E8312AB02AB4}" type="parTrans" cxnId="{FB3C6D3A-62E3-445A-B52D-DF809E45F981}">
      <dgm:prSet/>
      <dgm:spPr/>
      <dgm:t>
        <a:bodyPr/>
        <a:lstStyle/>
        <a:p>
          <a:endParaRPr lang="tr-TR"/>
        </a:p>
      </dgm:t>
    </dgm:pt>
    <dgm:pt modelId="{75D0D981-61EA-414D-890C-9E8A26F26460}" type="sibTrans" cxnId="{FB3C6D3A-62E3-445A-B52D-DF809E45F981}">
      <dgm:prSet/>
      <dgm:spPr/>
      <dgm:t>
        <a:bodyPr/>
        <a:lstStyle/>
        <a:p>
          <a:endParaRPr lang="tr-TR"/>
        </a:p>
      </dgm:t>
    </dgm:pt>
    <dgm:pt modelId="{C2E49044-3557-4182-BB3C-A2012DF9818D}" type="pres">
      <dgm:prSet presAssocID="{3C737215-CA69-41CC-8C12-6C6886D2B19A}" presName="Name0" presStyleCnt="0">
        <dgm:presLayoutVars>
          <dgm:dir/>
          <dgm:resizeHandles val="exact"/>
        </dgm:presLayoutVars>
      </dgm:prSet>
      <dgm:spPr/>
    </dgm:pt>
    <dgm:pt modelId="{2A3F9F52-5D46-401B-A043-43D4D84F013B}" type="pres">
      <dgm:prSet presAssocID="{3C737215-CA69-41CC-8C12-6C6886D2B19A}" presName="bkgdShp" presStyleLbl="alignAccFollowNode1" presStyleIdx="0" presStyleCnt="1"/>
      <dgm:spPr/>
    </dgm:pt>
    <dgm:pt modelId="{7FC6426B-1C42-4210-8140-D6B60A716845}" type="pres">
      <dgm:prSet presAssocID="{3C737215-CA69-41CC-8C12-6C6886D2B19A}" presName="linComp" presStyleCnt="0"/>
      <dgm:spPr/>
    </dgm:pt>
    <dgm:pt modelId="{52CC1B45-ABE5-4342-BE80-E0F723E376F0}" type="pres">
      <dgm:prSet presAssocID="{A5D2C5A9-4E74-45EB-98A4-625D97F07FBC}" presName="compNode" presStyleCnt="0"/>
      <dgm:spPr/>
    </dgm:pt>
    <dgm:pt modelId="{6992983E-A160-4791-97E5-B0D56A98C676}" type="pres">
      <dgm:prSet presAssocID="{A5D2C5A9-4E74-45EB-98A4-625D97F07FBC}" presName="node" presStyleLbl="node1" presStyleIdx="0" presStyleCnt="5">
        <dgm:presLayoutVars>
          <dgm:bulletEnabled val="1"/>
        </dgm:presLayoutVars>
      </dgm:prSet>
      <dgm:spPr>
        <a:xfrm rot="10800000">
          <a:off x="327988" y="2019791"/>
          <a:ext cx="1881688" cy="2468634"/>
        </a:xfrm>
        <a:prstGeom prst="round2SameRect">
          <a:avLst>
            <a:gd name="adj1" fmla="val 10500"/>
            <a:gd name="adj2" fmla="val 0"/>
          </a:avLst>
        </a:prstGeom>
      </dgm:spPr>
    </dgm:pt>
    <dgm:pt modelId="{4F4E5509-B7AB-4E97-8807-EBA70A570D18}" type="pres">
      <dgm:prSet presAssocID="{A5D2C5A9-4E74-45EB-98A4-625D97F07FBC}" presName="invisiNode" presStyleLbl="node1" presStyleIdx="0" presStyleCnt="5"/>
      <dgm:spPr/>
    </dgm:pt>
    <dgm:pt modelId="{B88883B9-1193-4E9F-A362-EEF0C6B14364}" type="pres">
      <dgm:prSet presAssocID="{A5D2C5A9-4E74-45EB-98A4-625D97F07FBC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Sınıf düz dolguyla"/>
        </a:ext>
      </dgm:extLst>
    </dgm:pt>
    <dgm:pt modelId="{E7908063-C870-4BC4-8C14-D91A107089DF}" type="pres">
      <dgm:prSet presAssocID="{79697E27-2E1D-45E2-B803-1BE56A1134E0}" presName="sibTrans" presStyleLbl="sibTrans2D1" presStyleIdx="0" presStyleCnt="0"/>
      <dgm:spPr/>
    </dgm:pt>
    <dgm:pt modelId="{7982682A-E3AF-4315-BECB-00B7CD5522DE}" type="pres">
      <dgm:prSet presAssocID="{3609CDCD-A586-4FCF-9511-AFCD1B86E072}" presName="compNode" presStyleCnt="0"/>
      <dgm:spPr/>
    </dgm:pt>
    <dgm:pt modelId="{D8A61192-F901-4D38-9B63-3D80B15F4223}" type="pres">
      <dgm:prSet presAssocID="{3609CDCD-A586-4FCF-9511-AFCD1B86E072}" presName="node" presStyleLbl="node1" presStyleIdx="1" presStyleCnt="5">
        <dgm:presLayoutVars>
          <dgm:bulletEnabled val="1"/>
        </dgm:presLayoutVars>
      </dgm:prSet>
      <dgm:spPr/>
    </dgm:pt>
    <dgm:pt modelId="{50B0A5A0-8BC4-4FB0-9658-44EE63593D72}" type="pres">
      <dgm:prSet presAssocID="{3609CDCD-A586-4FCF-9511-AFCD1B86E072}" presName="invisiNode" presStyleLbl="node1" presStyleIdx="1" presStyleCnt="5"/>
      <dgm:spPr/>
    </dgm:pt>
    <dgm:pt modelId="{6034402E-D9D1-4BB9-864A-169E290D6061}" type="pres">
      <dgm:prSet presAssocID="{3609CDCD-A586-4FCF-9511-AFCD1B86E072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İnternet ana hat"/>
        </a:ext>
      </dgm:extLst>
    </dgm:pt>
    <dgm:pt modelId="{8B045FB6-80BC-48A0-8F44-AD621210AF77}" type="pres">
      <dgm:prSet presAssocID="{4C31549A-C9C6-4E4C-B3F9-02D5671CE6FD}" presName="sibTrans" presStyleLbl="sibTrans2D1" presStyleIdx="0" presStyleCnt="0"/>
      <dgm:spPr/>
    </dgm:pt>
    <dgm:pt modelId="{6B199ADC-9CEA-4DBF-A5E3-9F55FCAEB707}" type="pres">
      <dgm:prSet presAssocID="{1FF05D45-A999-438A-B159-76A80093CC36}" presName="compNode" presStyleCnt="0"/>
      <dgm:spPr/>
    </dgm:pt>
    <dgm:pt modelId="{6584EF4E-7FCD-44CD-B2B8-4DE0BF416CF2}" type="pres">
      <dgm:prSet presAssocID="{1FF05D45-A999-438A-B159-76A80093CC36}" presName="node" presStyleLbl="node1" presStyleIdx="2" presStyleCnt="5">
        <dgm:presLayoutVars>
          <dgm:bulletEnabled val="1"/>
        </dgm:presLayoutVars>
      </dgm:prSet>
      <dgm:spPr>
        <a:xfrm rot="10800000">
          <a:off x="4467703" y="2019791"/>
          <a:ext cx="1881688" cy="2468634"/>
        </a:xfrm>
        <a:prstGeom prst="round2SameRect">
          <a:avLst>
            <a:gd name="adj1" fmla="val 10500"/>
            <a:gd name="adj2" fmla="val 0"/>
          </a:avLst>
        </a:prstGeom>
      </dgm:spPr>
    </dgm:pt>
    <dgm:pt modelId="{FAFDAC05-025B-47D1-9E2C-5FACC4F03606}" type="pres">
      <dgm:prSet presAssocID="{1FF05D45-A999-438A-B159-76A80093CC36}" presName="invisiNode" presStyleLbl="node1" presStyleIdx="2" presStyleCnt="5"/>
      <dgm:spPr/>
    </dgm:pt>
    <dgm:pt modelId="{CC469F7C-2A86-4EEA-B20A-1A4E59F971B6}" type="pres">
      <dgm:prSet presAssocID="{1FF05D45-A999-438A-B159-76A80093CC36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Bilgisayar ana hat"/>
        </a:ext>
      </dgm:extLst>
    </dgm:pt>
    <dgm:pt modelId="{46B86255-B593-45F4-A2D9-278E91DB585F}" type="pres">
      <dgm:prSet presAssocID="{AC950E99-78DC-49FA-A18D-4A30C63EBFAB}" presName="sibTrans" presStyleLbl="sibTrans2D1" presStyleIdx="0" presStyleCnt="0"/>
      <dgm:spPr/>
    </dgm:pt>
    <dgm:pt modelId="{C72409A6-CA7B-4219-BCC0-B3C9AE894F45}" type="pres">
      <dgm:prSet presAssocID="{F4827574-6AD9-479B-A134-25EFED55B8F2}" presName="compNode" presStyleCnt="0"/>
      <dgm:spPr/>
    </dgm:pt>
    <dgm:pt modelId="{8062132C-A85C-4C28-85BD-CA0685A6D867}" type="pres">
      <dgm:prSet presAssocID="{F4827574-6AD9-479B-A134-25EFED55B8F2}" presName="node" presStyleLbl="node1" presStyleIdx="3" presStyleCnt="5">
        <dgm:presLayoutVars>
          <dgm:bulletEnabled val="1"/>
        </dgm:presLayoutVars>
      </dgm:prSet>
      <dgm:spPr>
        <a:xfrm rot="10800000">
          <a:off x="6537561" y="2019791"/>
          <a:ext cx="1881688" cy="2468634"/>
        </a:xfrm>
        <a:prstGeom prst="round2SameRect">
          <a:avLst>
            <a:gd name="adj1" fmla="val 10500"/>
            <a:gd name="adj2" fmla="val 0"/>
          </a:avLst>
        </a:prstGeom>
      </dgm:spPr>
    </dgm:pt>
    <dgm:pt modelId="{9A7A497F-905D-49F4-930A-65C26DE55ACA}" type="pres">
      <dgm:prSet presAssocID="{F4827574-6AD9-479B-A134-25EFED55B8F2}" presName="invisiNode" presStyleLbl="node1" presStyleIdx="3" presStyleCnt="5"/>
      <dgm:spPr/>
    </dgm:pt>
    <dgm:pt modelId="{B3726B5C-CDF0-4C68-B02D-B3659FB76D05}" type="pres">
      <dgm:prSet presAssocID="{F4827574-6AD9-479B-A134-25EFED55B8F2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Kablosuz ana hat"/>
        </a:ext>
      </dgm:extLst>
    </dgm:pt>
    <dgm:pt modelId="{A7858B84-E062-44C9-8DA1-ECA0B4C20249}" type="pres">
      <dgm:prSet presAssocID="{B5AF8BDD-BFF4-4A86-A1F6-B042EF790B40}" presName="sibTrans" presStyleLbl="sibTrans2D1" presStyleIdx="0" presStyleCnt="0"/>
      <dgm:spPr/>
    </dgm:pt>
    <dgm:pt modelId="{25C13CD8-01E6-47BC-BEA6-41D38061AE56}" type="pres">
      <dgm:prSet presAssocID="{22396A6E-A899-4527-85A9-571B35AA3B88}" presName="compNode" presStyleCnt="0"/>
      <dgm:spPr/>
    </dgm:pt>
    <dgm:pt modelId="{1B111B0E-6CDB-4070-A7ED-3E7A202C4DE1}" type="pres">
      <dgm:prSet presAssocID="{22396A6E-A899-4527-85A9-571B35AA3B88}" presName="node" presStyleLbl="node1" presStyleIdx="4" presStyleCnt="5">
        <dgm:presLayoutVars>
          <dgm:bulletEnabled val="1"/>
        </dgm:presLayoutVars>
      </dgm:prSet>
      <dgm:spPr>
        <a:xfrm rot="10800000">
          <a:off x="8607418" y="2019791"/>
          <a:ext cx="1881688" cy="2468634"/>
        </a:xfrm>
        <a:prstGeom prst="round2SameRect">
          <a:avLst>
            <a:gd name="adj1" fmla="val 10500"/>
            <a:gd name="adj2" fmla="val 0"/>
          </a:avLst>
        </a:prstGeom>
      </dgm:spPr>
    </dgm:pt>
    <dgm:pt modelId="{5CD66530-6D09-4FF9-854C-B028D4FF97F4}" type="pres">
      <dgm:prSet presAssocID="{22396A6E-A899-4527-85A9-571B35AA3B88}" presName="invisiNode" presStyleLbl="node1" presStyleIdx="4" presStyleCnt="5"/>
      <dgm:spPr/>
    </dgm:pt>
    <dgm:pt modelId="{E05C4D72-EBA2-49F3-BE86-D366F1026D9E}" type="pres">
      <dgm:prSet presAssocID="{22396A6E-A899-4527-85A9-571B35AA3B88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Öğretmen ana hat"/>
        </a:ext>
      </dgm:extLst>
    </dgm:pt>
  </dgm:ptLst>
  <dgm:cxnLst>
    <dgm:cxn modelId="{9717F50A-88E9-483D-B3AE-2D8F211C2FE1}" srcId="{3C737215-CA69-41CC-8C12-6C6886D2B19A}" destId="{F4827574-6AD9-479B-A134-25EFED55B8F2}" srcOrd="3" destOrd="0" parTransId="{707EEB1C-29A6-4944-AE61-855EC9EEB199}" sibTransId="{B5AF8BDD-BFF4-4A86-A1F6-B042EF790B40}"/>
    <dgm:cxn modelId="{BFA11311-9BD0-40BD-9D0C-C93DEC06C72A}" type="presOf" srcId="{F4827574-6AD9-479B-A134-25EFED55B8F2}" destId="{8062132C-A85C-4C28-85BD-CA0685A6D867}" srcOrd="0" destOrd="0" presId="urn:microsoft.com/office/officeart/2005/8/layout/pList2"/>
    <dgm:cxn modelId="{EA0BCF1D-31EA-49B2-96F0-8937936A2341}" srcId="{3C737215-CA69-41CC-8C12-6C6886D2B19A}" destId="{A5D2C5A9-4E74-45EB-98A4-625D97F07FBC}" srcOrd="0" destOrd="0" parTransId="{5A0AB5CA-5556-44AD-915C-F9C89983F79A}" sibTransId="{79697E27-2E1D-45E2-B803-1BE56A1134E0}"/>
    <dgm:cxn modelId="{C860D925-2B0B-4917-A10D-4E94473BC1CF}" type="presOf" srcId="{AC950E99-78DC-49FA-A18D-4A30C63EBFAB}" destId="{46B86255-B593-45F4-A2D9-278E91DB585F}" srcOrd="0" destOrd="0" presId="urn:microsoft.com/office/officeart/2005/8/layout/pList2"/>
    <dgm:cxn modelId="{FB3C6D3A-62E3-445A-B52D-DF809E45F981}" srcId="{3C737215-CA69-41CC-8C12-6C6886D2B19A}" destId="{22396A6E-A899-4527-85A9-571B35AA3B88}" srcOrd="4" destOrd="0" parTransId="{DA22978F-4FAC-4955-A022-E8312AB02AB4}" sibTransId="{75D0D981-61EA-414D-890C-9E8A26F26460}"/>
    <dgm:cxn modelId="{56BEB05B-FF83-4272-A892-5772F473DD63}" type="presOf" srcId="{79697E27-2E1D-45E2-B803-1BE56A1134E0}" destId="{E7908063-C870-4BC4-8C14-D91A107089DF}" srcOrd="0" destOrd="0" presId="urn:microsoft.com/office/officeart/2005/8/layout/pList2"/>
    <dgm:cxn modelId="{0F542861-5745-4534-B2CC-86C4EB195C43}" srcId="{3C737215-CA69-41CC-8C12-6C6886D2B19A}" destId="{3609CDCD-A586-4FCF-9511-AFCD1B86E072}" srcOrd="1" destOrd="0" parTransId="{27EF7E3B-D36A-4F59-81CA-A4B2E232CA0D}" sibTransId="{4C31549A-C9C6-4E4C-B3F9-02D5671CE6FD}"/>
    <dgm:cxn modelId="{E9AF3D6E-8854-4778-9D21-317C7B305975}" type="presOf" srcId="{3C737215-CA69-41CC-8C12-6C6886D2B19A}" destId="{C2E49044-3557-4182-BB3C-A2012DF9818D}" srcOrd="0" destOrd="0" presId="urn:microsoft.com/office/officeart/2005/8/layout/pList2"/>
    <dgm:cxn modelId="{7A378D75-195E-4E10-AF5C-6D9A69BF505F}" type="presOf" srcId="{B5AF8BDD-BFF4-4A86-A1F6-B042EF790B40}" destId="{A7858B84-E062-44C9-8DA1-ECA0B4C20249}" srcOrd="0" destOrd="0" presId="urn:microsoft.com/office/officeart/2005/8/layout/pList2"/>
    <dgm:cxn modelId="{1209AE98-E2ED-4E2D-86A0-E4B30FB01208}" type="presOf" srcId="{4C31549A-C9C6-4E4C-B3F9-02D5671CE6FD}" destId="{8B045FB6-80BC-48A0-8F44-AD621210AF77}" srcOrd="0" destOrd="0" presId="urn:microsoft.com/office/officeart/2005/8/layout/pList2"/>
    <dgm:cxn modelId="{261454A3-F2ED-4E3D-9368-6494AC934EE7}" type="presOf" srcId="{A5D2C5A9-4E74-45EB-98A4-625D97F07FBC}" destId="{6992983E-A160-4791-97E5-B0D56A98C676}" srcOrd="0" destOrd="0" presId="urn:microsoft.com/office/officeart/2005/8/layout/pList2"/>
    <dgm:cxn modelId="{266271A5-C2E3-446F-9C59-540CF0C0F688}" type="presOf" srcId="{3609CDCD-A586-4FCF-9511-AFCD1B86E072}" destId="{D8A61192-F901-4D38-9B63-3D80B15F4223}" srcOrd="0" destOrd="0" presId="urn:microsoft.com/office/officeart/2005/8/layout/pList2"/>
    <dgm:cxn modelId="{BC5DAFCA-745F-4F28-B341-810794FA3979}" type="presOf" srcId="{1FF05D45-A999-438A-B159-76A80093CC36}" destId="{6584EF4E-7FCD-44CD-B2B8-4DE0BF416CF2}" srcOrd="0" destOrd="0" presId="urn:microsoft.com/office/officeart/2005/8/layout/pList2"/>
    <dgm:cxn modelId="{A6529CCC-565D-46B9-A47D-F15CA75CBC6B}" type="presOf" srcId="{22396A6E-A899-4527-85A9-571B35AA3B88}" destId="{1B111B0E-6CDB-4070-A7ED-3E7A202C4DE1}" srcOrd="0" destOrd="0" presId="urn:microsoft.com/office/officeart/2005/8/layout/pList2"/>
    <dgm:cxn modelId="{4F7EFCFB-3693-47BF-A361-1C18C253C76C}" srcId="{3C737215-CA69-41CC-8C12-6C6886D2B19A}" destId="{1FF05D45-A999-438A-B159-76A80093CC36}" srcOrd="2" destOrd="0" parTransId="{F69E4F0F-7E56-4CFC-916D-EF863FD46846}" sibTransId="{AC950E99-78DC-49FA-A18D-4A30C63EBFAB}"/>
    <dgm:cxn modelId="{2D5D2648-32FB-4D37-A2DA-DF7850648268}" type="presParOf" srcId="{C2E49044-3557-4182-BB3C-A2012DF9818D}" destId="{2A3F9F52-5D46-401B-A043-43D4D84F013B}" srcOrd="0" destOrd="0" presId="urn:microsoft.com/office/officeart/2005/8/layout/pList2"/>
    <dgm:cxn modelId="{7205F29F-A754-42E8-B23D-B9357DD5C630}" type="presParOf" srcId="{C2E49044-3557-4182-BB3C-A2012DF9818D}" destId="{7FC6426B-1C42-4210-8140-D6B60A716845}" srcOrd="1" destOrd="0" presId="urn:microsoft.com/office/officeart/2005/8/layout/pList2"/>
    <dgm:cxn modelId="{89DFB74F-5DB5-4F45-B546-DC0E9F495AEC}" type="presParOf" srcId="{7FC6426B-1C42-4210-8140-D6B60A716845}" destId="{52CC1B45-ABE5-4342-BE80-E0F723E376F0}" srcOrd="0" destOrd="0" presId="urn:microsoft.com/office/officeart/2005/8/layout/pList2"/>
    <dgm:cxn modelId="{33C57C51-C9C4-4F7F-89B3-79DBF1B64FD6}" type="presParOf" srcId="{52CC1B45-ABE5-4342-BE80-E0F723E376F0}" destId="{6992983E-A160-4791-97E5-B0D56A98C676}" srcOrd="0" destOrd="0" presId="urn:microsoft.com/office/officeart/2005/8/layout/pList2"/>
    <dgm:cxn modelId="{407D22CC-EE7A-4D3C-9736-707E41BCACA0}" type="presParOf" srcId="{52CC1B45-ABE5-4342-BE80-E0F723E376F0}" destId="{4F4E5509-B7AB-4E97-8807-EBA70A570D18}" srcOrd="1" destOrd="0" presId="urn:microsoft.com/office/officeart/2005/8/layout/pList2"/>
    <dgm:cxn modelId="{2197608D-DA99-4CFE-9172-72FEC18EAE4B}" type="presParOf" srcId="{52CC1B45-ABE5-4342-BE80-E0F723E376F0}" destId="{B88883B9-1193-4E9F-A362-EEF0C6B14364}" srcOrd="2" destOrd="0" presId="urn:microsoft.com/office/officeart/2005/8/layout/pList2"/>
    <dgm:cxn modelId="{4CB4B5E1-2D3C-495A-AF71-8173BC90256C}" type="presParOf" srcId="{7FC6426B-1C42-4210-8140-D6B60A716845}" destId="{E7908063-C870-4BC4-8C14-D91A107089DF}" srcOrd="1" destOrd="0" presId="urn:microsoft.com/office/officeart/2005/8/layout/pList2"/>
    <dgm:cxn modelId="{04AA0F4E-6710-4A63-B5AC-BB801CDE36D8}" type="presParOf" srcId="{7FC6426B-1C42-4210-8140-D6B60A716845}" destId="{7982682A-E3AF-4315-BECB-00B7CD5522DE}" srcOrd="2" destOrd="0" presId="urn:microsoft.com/office/officeart/2005/8/layout/pList2"/>
    <dgm:cxn modelId="{C4BAC125-A580-472A-93CE-078EB9B62549}" type="presParOf" srcId="{7982682A-E3AF-4315-BECB-00B7CD5522DE}" destId="{D8A61192-F901-4D38-9B63-3D80B15F4223}" srcOrd="0" destOrd="0" presId="urn:microsoft.com/office/officeart/2005/8/layout/pList2"/>
    <dgm:cxn modelId="{03A5D1A9-246F-4770-BED9-D9F96E3C6EBA}" type="presParOf" srcId="{7982682A-E3AF-4315-BECB-00B7CD5522DE}" destId="{50B0A5A0-8BC4-4FB0-9658-44EE63593D72}" srcOrd="1" destOrd="0" presId="urn:microsoft.com/office/officeart/2005/8/layout/pList2"/>
    <dgm:cxn modelId="{54C8DD5D-8970-4053-A399-D8C5D2EBFFB3}" type="presParOf" srcId="{7982682A-E3AF-4315-BECB-00B7CD5522DE}" destId="{6034402E-D9D1-4BB9-864A-169E290D6061}" srcOrd="2" destOrd="0" presId="urn:microsoft.com/office/officeart/2005/8/layout/pList2"/>
    <dgm:cxn modelId="{0C15FA7C-B9C3-4383-9D71-4BD7B0BD1C9D}" type="presParOf" srcId="{7FC6426B-1C42-4210-8140-D6B60A716845}" destId="{8B045FB6-80BC-48A0-8F44-AD621210AF77}" srcOrd="3" destOrd="0" presId="urn:microsoft.com/office/officeart/2005/8/layout/pList2"/>
    <dgm:cxn modelId="{2DD381BE-184B-47CA-8D5E-C3CBC796BEA9}" type="presParOf" srcId="{7FC6426B-1C42-4210-8140-D6B60A716845}" destId="{6B199ADC-9CEA-4DBF-A5E3-9F55FCAEB707}" srcOrd="4" destOrd="0" presId="urn:microsoft.com/office/officeart/2005/8/layout/pList2"/>
    <dgm:cxn modelId="{BBBE8B32-CC34-4653-8B7F-B4330E22B2B2}" type="presParOf" srcId="{6B199ADC-9CEA-4DBF-A5E3-9F55FCAEB707}" destId="{6584EF4E-7FCD-44CD-B2B8-4DE0BF416CF2}" srcOrd="0" destOrd="0" presId="urn:microsoft.com/office/officeart/2005/8/layout/pList2"/>
    <dgm:cxn modelId="{8634F1BA-DCA1-4D2C-BA58-398FBCFB16BE}" type="presParOf" srcId="{6B199ADC-9CEA-4DBF-A5E3-9F55FCAEB707}" destId="{FAFDAC05-025B-47D1-9E2C-5FACC4F03606}" srcOrd="1" destOrd="0" presId="urn:microsoft.com/office/officeart/2005/8/layout/pList2"/>
    <dgm:cxn modelId="{A58E531A-0A09-4DC1-80B2-F996032C4C57}" type="presParOf" srcId="{6B199ADC-9CEA-4DBF-A5E3-9F55FCAEB707}" destId="{CC469F7C-2A86-4EEA-B20A-1A4E59F971B6}" srcOrd="2" destOrd="0" presId="urn:microsoft.com/office/officeart/2005/8/layout/pList2"/>
    <dgm:cxn modelId="{33099A0A-C8C5-435D-88C0-60DD839623B4}" type="presParOf" srcId="{7FC6426B-1C42-4210-8140-D6B60A716845}" destId="{46B86255-B593-45F4-A2D9-278E91DB585F}" srcOrd="5" destOrd="0" presId="urn:microsoft.com/office/officeart/2005/8/layout/pList2"/>
    <dgm:cxn modelId="{4F44D17D-E67D-4EEB-A615-60FEA8D866A6}" type="presParOf" srcId="{7FC6426B-1C42-4210-8140-D6B60A716845}" destId="{C72409A6-CA7B-4219-BCC0-B3C9AE894F45}" srcOrd="6" destOrd="0" presId="urn:microsoft.com/office/officeart/2005/8/layout/pList2"/>
    <dgm:cxn modelId="{4F72BF33-C913-4AE5-9758-83D1F370FB6F}" type="presParOf" srcId="{C72409A6-CA7B-4219-BCC0-B3C9AE894F45}" destId="{8062132C-A85C-4C28-85BD-CA0685A6D867}" srcOrd="0" destOrd="0" presId="urn:microsoft.com/office/officeart/2005/8/layout/pList2"/>
    <dgm:cxn modelId="{147793B4-8E76-4289-BB0B-E04C4C57BF33}" type="presParOf" srcId="{C72409A6-CA7B-4219-BCC0-B3C9AE894F45}" destId="{9A7A497F-905D-49F4-930A-65C26DE55ACA}" srcOrd="1" destOrd="0" presId="urn:microsoft.com/office/officeart/2005/8/layout/pList2"/>
    <dgm:cxn modelId="{32EE9444-1C7D-4468-ADEC-52CFFC059E57}" type="presParOf" srcId="{C72409A6-CA7B-4219-BCC0-B3C9AE894F45}" destId="{B3726B5C-CDF0-4C68-B02D-B3659FB76D05}" srcOrd="2" destOrd="0" presId="urn:microsoft.com/office/officeart/2005/8/layout/pList2"/>
    <dgm:cxn modelId="{D46241EC-FB24-4EE1-9463-38C041D9B9C4}" type="presParOf" srcId="{7FC6426B-1C42-4210-8140-D6B60A716845}" destId="{A7858B84-E062-44C9-8DA1-ECA0B4C20249}" srcOrd="7" destOrd="0" presId="urn:microsoft.com/office/officeart/2005/8/layout/pList2"/>
    <dgm:cxn modelId="{2509AE16-E2F0-462C-8CE0-59587904850A}" type="presParOf" srcId="{7FC6426B-1C42-4210-8140-D6B60A716845}" destId="{25C13CD8-01E6-47BC-BEA6-41D38061AE56}" srcOrd="8" destOrd="0" presId="urn:microsoft.com/office/officeart/2005/8/layout/pList2"/>
    <dgm:cxn modelId="{0BB5BF48-402F-4A3F-AC5C-A88D6A7B4B31}" type="presParOf" srcId="{25C13CD8-01E6-47BC-BEA6-41D38061AE56}" destId="{1B111B0E-6CDB-4070-A7ED-3E7A202C4DE1}" srcOrd="0" destOrd="0" presId="urn:microsoft.com/office/officeart/2005/8/layout/pList2"/>
    <dgm:cxn modelId="{06F8A3D8-90A3-4C3E-AB26-AFF930250415}" type="presParOf" srcId="{25C13CD8-01E6-47BC-BEA6-41D38061AE56}" destId="{5CD66530-6D09-4FF9-854C-B028D4FF97F4}" srcOrd="1" destOrd="0" presId="urn:microsoft.com/office/officeart/2005/8/layout/pList2"/>
    <dgm:cxn modelId="{30722CAC-8601-454C-A8D3-57576D2F5A05}" type="presParOf" srcId="{25C13CD8-01E6-47BC-BEA6-41D38061AE56}" destId="{E05C4D72-EBA2-49F3-BE86-D366F1026D9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77A93-ACD4-4AA6-A8D8-5A1C81FC29A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F9E1F22-99A6-4326-91BD-975C3EA17BCE}">
      <dgm:prSet phldrT="[Metin]" custT="1"/>
      <dgm:spPr>
        <a:solidFill>
          <a:srgbClr val="333F50"/>
        </a:solidFill>
      </dgm:spPr>
      <dgm:t>
        <a:bodyPr/>
        <a:lstStyle/>
        <a:p>
          <a:r>
            <a:rPr lang="tr-TR" sz="2400" dirty="0">
              <a:latin typeface="Poppins" panose="00000500000000000000" pitchFamily="2" charset="-94"/>
              <a:cs typeface="Poppins" panose="00000500000000000000" pitchFamily="2" charset="-94"/>
            </a:rPr>
            <a:t>Academic Development</a:t>
          </a:r>
        </a:p>
      </dgm:t>
    </dgm:pt>
    <dgm:pt modelId="{676284CE-AFE2-40EF-A55E-870104FB72D2}" type="parTrans" cxnId="{F68A0141-3B7C-4A35-BE9E-286203942C66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C29A7FED-697B-48A8-8555-2A460EB9113F}" type="sibTrans" cxnId="{F68A0141-3B7C-4A35-BE9E-286203942C66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46278B59-407F-496F-A15C-A94D51FB2A7C}">
      <dgm:prSet phldrT="[Metin]" custT="1"/>
      <dgm:spPr/>
      <dgm:t>
        <a:bodyPr/>
        <a:lstStyle/>
        <a:p>
          <a:r>
            <a:rPr lang="tr-TR" sz="1600" dirty="0">
              <a:latin typeface="Poppins" panose="00000500000000000000" pitchFamily="2" charset="-94"/>
              <a:cs typeface="Poppins" panose="00000500000000000000" pitchFamily="2" charset="-94"/>
            </a:rPr>
            <a:t>Developing open education, undergraduate, graduate, and doctoral programs related to participatory banking and addressing the shortage of faculty members</a:t>
          </a:r>
        </a:p>
      </dgm:t>
    </dgm:pt>
    <dgm:pt modelId="{19E927B9-65B7-4EBD-848A-6C613E16130C}" type="parTrans" cxnId="{27D3318C-08D0-4791-B11C-BEDAE9EEC90C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D4B88300-0CD0-4F03-8E61-849336028214}" type="sibTrans" cxnId="{27D3318C-08D0-4791-B11C-BEDAE9EEC90C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8FD3A262-6461-49CA-8C8F-BBC3B9F7011C}">
      <dgm:prSet phldrT="[Metin]" custT="1"/>
      <dgm:spPr/>
      <dgm:t>
        <a:bodyPr/>
        <a:lstStyle/>
        <a:p>
          <a:r>
            <a:rPr lang="tr-TR" sz="1600" dirty="0">
              <a:latin typeface="Poppins" panose="00000500000000000000" pitchFamily="2" charset="-94"/>
              <a:cs typeface="Poppins" panose="00000500000000000000" pitchFamily="2" charset="-94"/>
            </a:rPr>
            <a:t>Establishing a database of individuals and works related to participatory banking and addressing the shortage of textbooks</a:t>
          </a:r>
        </a:p>
      </dgm:t>
    </dgm:pt>
    <dgm:pt modelId="{9E1369B8-1F31-4064-A4C1-03EC10B61BF2}" type="parTrans" cxnId="{990758C9-765F-42FE-A501-07225CEB36B2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8F700BA5-A64A-43F8-8CD4-4384DB4E86D8}" type="sibTrans" cxnId="{990758C9-765F-42FE-A501-07225CEB36B2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7D704184-E3C8-40A0-99DC-E02B4540D085}">
      <dgm:prSet phldrT="[Metin]" custT="1"/>
      <dgm:spPr/>
      <dgm:t>
        <a:bodyPr/>
        <a:lstStyle/>
        <a:p>
          <a:r>
            <a:rPr lang="tr-TR" sz="1600" dirty="0">
              <a:latin typeface="Poppins" panose="00000500000000000000" pitchFamily="2" charset="-94"/>
              <a:cs typeface="Poppins" panose="00000500000000000000" pitchFamily="2" charset="-94"/>
            </a:rPr>
            <a:t>Increasing the number of personnel specialized in participatory banking and developing their competencies</a:t>
          </a:r>
        </a:p>
      </dgm:t>
    </dgm:pt>
    <dgm:pt modelId="{282791ED-6CC2-4A22-A0B6-F56BC93AE0F2}" type="parTrans" cxnId="{014A6A1A-664A-4777-A8C3-6388206ED491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B8B8F01E-967F-47AA-B52F-0B7202EA7F32}" type="sibTrans" cxnId="{014A6A1A-664A-4777-A8C3-6388206ED491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5C6E2C69-05B8-4B4F-AE37-F6EA21580153}">
      <dgm:prSet phldrT="[Metin]" custT="1"/>
      <dgm:spPr>
        <a:solidFill>
          <a:srgbClr val="333F50"/>
        </a:solidFill>
      </dgm:spPr>
      <dgm:t>
        <a:bodyPr/>
        <a:lstStyle/>
        <a:p>
          <a:r>
            <a:rPr lang="tr-TR" sz="2400" dirty="0">
              <a:latin typeface="Poppins" panose="00000500000000000000" pitchFamily="2" charset="-94"/>
              <a:cs typeface="Poppins" panose="00000500000000000000" pitchFamily="2" charset="-94"/>
            </a:rPr>
            <a:t>Terminology</a:t>
          </a:r>
        </a:p>
      </dgm:t>
    </dgm:pt>
    <dgm:pt modelId="{2248653D-D566-49D7-B422-D2C2BCECD60C}" type="parTrans" cxnId="{742CDB50-ED05-4F78-9093-2C1105D86362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7DA8AC33-61DA-4B2C-A43A-1D5AC5E058A2}" type="sibTrans" cxnId="{742CDB50-ED05-4F78-9093-2C1105D86362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C16E0156-41C1-489F-B431-0B9F973B6ED9}">
      <dgm:prSet phldrT="[Metin]" custT="1"/>
      <dgm:spPr/>
      <dgm:t>
        <a:bodyPr/>
        <a:lstStyle/>
        <a:p>
          <a:r>
            <a:rPr lang="tr-TR" sz="1600" dirty="0">
              <a:latin typeface="Poppins" panose="00000500000000000000" pitchFamily="2" charset="-94"/>
              <a:cs typeface="Poppins" panose="00000500000000000000" pitchFamily="2" charset="-94"/>
            </a:rPr>
            <a:t>Promoting awareness of participation banking terminology</a:t>
          </a:r>
        </a:p>
      </dgm:t>
    </dgm:pt>
    <dgm:pt modelId="{68143B77-7010-4EF2-8B9B-75C82BA14076}" type="parTrans" cxnId="{6034A6AA-A1BC-4727-A453-1518D9477311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E5AFC054-3524-4CAA-872A-8DE92EBAEE31}" type="sibTrans" cxnId="{6034A6AA-A1BC-4727-A453-1518D9477311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1D37A1F2-6061-4E94-AF08-A2852136BD3C}">
      <dgm:prSet custT="1"/>
      <dgm:spPr>
        <a:solidFill>
          <a:srgbClr val="333F50"/>
        </a:solidFill>
      </dgm:spPr>
      <dgm:t>
        <a:bodyPr/>
        <a:lstStyle/>
        <a:p>
          <a:r>
            <a:rPr lang="tr-TR" sz="2400" dirty="0">
              <a:latin typeface="Poppins" panose="00000500000000000000" pitchFamily="2" charset="-94"/>
              <a:cs typeface="Poppins" panose="00000500000000000000" pitchFamily="2" charset="-94"/>
            </a:rPr>
            <a:t>Access to Resources</a:t>
          </a:r>
        </a:p>
      </dgm:t>
    </dgm:pt>
    <dgm:pt modelId="{63FF3773-CB2E-4C5C-B1FE-EC5E486ADE53}" type="parTrans" cxnId="{7C513346-38D4-4A15-87D1-50F8BA7547C6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59E1BBAF-FA15-478A-93AB-6E7753571709}" type="sibTrans" cxnId="{7C513346-38D4-4A15-87D1-50F8BA7547C6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DFCE2828-FDEA-4A09-B877-FE6D4FFA2A35}">
      <dgm:prSet custT="1"/>
      <dgm:spPr>
        <a:solidFill>
          <a:srgbClr val="333F50"/>
        </a:solidFill>
      </dgm:spPr>
      <dgm:t>
        <a:bodyPr/>
        <a:lstStyle/>
        <a:p>
          <a:r>
            <a:rPr lang="tr-TR" sz="2400" dirty="0">
              <a:latin typeface="Poppins" panose="00000500000000000000" pitchFamily="2" charset="-94"/>
              <a:cs typeface="Poppins" panose="00000500000000000000" pitchFamily="2" charset="-94"/>
            </a:rPr>
            <a:t>Personnel</a:t>
          </a:r>
        </a:p>
      </dgm:t>
    </dgm:pt>
    <dgm:pt modelId="{466F5509-6840-48E6-B9E2-840BD352BA59}" type="parTrans" cxnId="{09074711-7005-4137-BE67-57B8DF2D29A6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718A3B0F-9FFA-4A45-B335-E134966E67DF}" type="sibTrans" cxnId="{09074711-7005-4137-BE67-57B8DF2D29A6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B8FEF511-5309-4E30-9621-A4858195AEDB}">
      <dgm:prSet custT="1"/>
      <dgm:spPr/>
      <dgm:t>
        <a:bodyPr/>
        <a:lstStyle/>
        <a:p>
          <a:endParaRPr lang="tr-TR" sz="16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BDBB027A-81C5-477D-B37C-80B001413209}" type="parTrans" cxnId="{4568D225-69E4-4DD0-A5D5-B90421D409BE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040074F9-A45F-4CD7-A0CD-9D1AC8FA287D}" type="sibTrans" cxnId="{4568D225-69E4-4DD0-A5D5-B90421D409BE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7A22990D-6A1C-4CDF-9B12-FC4B763F7363}" type="pres">
      <dgm:prSet presAssocID="{04E77A93-ACD4-4AA6-A8D8-5A1C81FC29A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495B519-BE87-45EE-9188-A32460CE1139}" type="pres">
      <dgm:prSet presAssocID="{7F9E1F22-99A6-4326-91BD-975C3EA17BCE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87DB25D4-F65A-4CC5-A316-62786D43CCB5}" type="pres">
      <dgm:prSet presAssocID="{7F9E1F22-99A6-4326-91BD-975C3EA17BCE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F43A131D-6BCC-4F24-9909-D7ACB1DF1C76}" type="pres">
      <dgm:prSet presAssocID="{1D37A1F2-6061-4E94-AF08-A2852136BD3C}" presName="parentText2" presStyleLbl="node1" presStyleIdx="1" presStyleCnt="4" custLinFactNeighborX="609" custLinFactNeighborY="1985">
        <dgm:presLayoutVars>
          <dgm:chMax/>
          <dgm:chPref val="3"/>
          <dgm:bulletEnabled val="1"/>
        </dgm:presLayoutVars>
      </dgm:prSet>
      <dgm:spPr/>
    </dgm:pt>
    <dgm:pt modelId="{2DC39612-032D-4473-8567-52EF7330FAE6}" type="pres">
      <dgm:prSet presAssocID="{1D37A1F2-6061-4E94-AF08-A2852136BD3C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81F7E382-4A0C-4B5C-83AB-0D8B2D79BB71}" type="pres">
      <dgm:prSet presAssocID="{DFCE2828-FDEA-4A09-B877-FE6D4FFA2A35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E9A8FF86-4A48-4F06-8265-80A5509DDE05}" type="pres">
      <dgm:prSet presAssocID="{DFCE2828-FDEA-4A09-B877-FE6D4FFA2A35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CDBAAEAA-68B9-4192-BBE2-16E30715561C}" type="pres">
      <dgm:prSet presAssocID="{5C6E2C69-05B8-4B4F-AE37-F6EA21580153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E57A14DB-EE69-4353-B48A-03DD8D490DE7}" type="pres">
      <dgm:prSet presAssocID="{5C6E2C69-05B8-4B4F-AE37-F6EA21580153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9074711-7005-4137-BE67-57B8DF2D29A6}" srcId="{04E77A93-ACD4-4AA6-A8D8-5A1C81FC29A7}" destId="{DFCE2828-FDEA-4A09-B877-FE6D4FFA2A35}" srcOrd="2" destOrd="0" parTransId="{466F5509-6840-48E6-B9E2-840BD352BA59}" sibTransId="{718A3B0F-9FFA-4A45-B335-E134966E67DF}"/>
    <dgm:cxn modelId="{014A6A1A-664A-4777-A8C3-6388206ED491}" srcId="{DFCE2828-FDEA-4A09-B877-FE6D4FFA2A35}" destId="{7D704184-E3C8-40A0-99DC-E02B4540D085}" srcOrd="0" destOrd="0" parTransId="{282791ED-6CC2-4A22-A0B6-F56BC93AE0F2}" sibTransId="{B8B8F01E-967F-47AA-B52F-0B7202EA7F32}"/>
    <dgm:cxn modelId="{B95AB222-96CE-4928-8D1E-086395F305B4}" type="presOf" srcId="{B8FEF511-5309-4E30-9621-A4858195AEDB}" destId="{E9A8FF86-4A48-4F06-8265-80A5509DDE05}" srcOrd="0" destOrd="1" presId="urn:microsoft.com/office/officeart/2009/3/layout/IncreasingArrowsProcess"/>
    <dgm:cxn modelId="{4568D225-69E4-4DD0-A5D5-B90421D409BE}" srcId="{DFCE2828-FDEA-4A09-B877-FE6D4FFA2A35}" destId="{B8FEF511-5309-4E30-9621-A4858195AEDB}" srcOrd="1" destOrd="0" parTransId="{BDBB027A-81C5-477D-B37C-80B001413209}" sibTransId="{040074F9-A45F-4CD7-A0CD-9D1AC8FA287D}"/>
    <dgm:cxn modelId="{A7E7493A-6098-47CA-8C8A-9CEBA3A38EBC}" type="presOf" srcId="{7D704184-E3C8-40A0-99DC-E02B4540D085}" destId="{E9A8FF86-4A48-4F06-8265-80A5509DDE05}" srcOrd="0" destOrd="0" presId="urn:microsoft.com/office/officeart/2009/3/layout/IncreasingArrowsProcess"/>
    <dgm:cxn modelId="{A5D3113F-F77F-4DCE-B6A0-948B21C0BCA4}" type="presOf" srcId="{C16E0156-41C1-489F-B431-0B9F973B6ED9}" destId="{E57A14DB-EE69-4353-B48A-03DD8D490DE7}" srcOrd="0" destOrd="0" presId="urn:microsoft.com/office/officeart/2009/3/layout/IncreasingArrowsProcess"/>
    <dgm:cxn modelId="{F68A0141-3B7C-4A35-BE9E-286203942C66}" srcId="{04E77A93-ACD4-4AA6-A8D8-5A1C81FC29A7}" destId="{7F9E1F22-99A6-4326-91BD-975C3EA17BCE}" srcOrd="0" destOrd="0" parTransId="{676284CE-AFE2-40EF-A55E-870104FB72D2}" sibTransId="{C29A7FED-697B-48A8-8555-2A460EB9113F}"/>
    <dgm:cxn modelId="{7C513346-38D4-4A15-87D1-50F8BA7547C6}" srcId="{04E77A93-ACD4-4AA6-A8D8-5A1C81FC29A7}" destId="{1D37A1F2-6061-4E94-AF08-A2852136BD3C}" srcOrd="1" destOrd="0" parTransId="{63FF3773-CB2E-4C5C-B1FE-EC5E486ADE53}" sibTransId="{59E1BBAF-FA15-478A-93AB-6E7753571709}"/>
    <dgm:cxn modelId="{AA0DAA48-5142-4DB7-AC08-12C0B7B241D2}" type="presOf" srcId="{7F9E1F22-99A6-4326-91BD-975C3EA17BCE}" destId="{D495B519-BE87-45EE-9188-A32460CE1139}" srcOrd="0" destOrd="0" presId="urn:microsoft.com/office/officeart/2009/3/layout/IncreasingArrowsProcess"/>
    <dgm:cxn modelId="{B9E2074B-40BA-43FE-A76B-CC84701EA0EE}" type="presOf" srcId="{5C6E2C69-05B8-4B4F-AE37-F6EA21580153}" destId="{CDBAAEAA-68B9-4192-BBE2-16E30715561C}" srcOrd="0" destOrd="0" presId="urn:microsoft.com/office/officeart/2009/3/layout/IncreasingArrowsProcess"/>
    <dgm:cxn modelId="{742CDB50-ED05-4F78-9093-2C1105D86362}" srcId="{04E77A93-ACD4-4AA6-A8D8-5A1C81FC29A7}" destId="{5C6E2C69-05B8-4B4F-AE37-F6EA21580153}" srcOrd="3" destOrd="0" parTransId="{2248653D-D566-49D7-B422-D2C2BCECD60C}" sibTransId="{7DA8AC33-61DA-4B2C-A43A-1D5AC5E058A2}"/>
    <dgm:cxn modelId="{E96C0281-B7C5-426C-A08A-EF8C1A709A77}" type="presOf" srcId="{46278B59-407F-496F-A15C-A94D51FB2A7C}" destId="{87DB25D4-F65A-4CC5-A316-62786D43CCB5}" srcOrd="0" destOrd="0" presId="urn:microsoft.com/office/officeart/2009/3/layout/IncreasingArrowsProcess"/>
    <dgm:cxn modelId="{919C8389-CF4A-4F8C-B62F-616EA83E3C1D}" type="presOf" srcId="{04E77A93-ACD4-4AA6-A8D8-5A1C81FC29A7}" destId="{7A22990D-6A1C-4CDF-9B12-FC4B763F7363}" srcOrd="0" destOrd="0" presId="urn:microsoft.com/office/officeart/2009/3/layout/IncreasingArrowsProcess"/>
    <dgm:cxn modelId="{27D3318C-08D0-4791-B11C-BEDAE9EEC90C}" srcId="{7F9E1F22-99A6-4326-91BD-975C3EA17BCE}" destId="{46278B59-407F-496F-A15C-A94D51FB2A7C}" srcOrd="0" destOrd="0" parTransId="{19E927B9-65B7-4EBD-848A-6C613E16130C}" sibTransId="{D4B88300-0CD0-4F03-8E61-849336028214}"/>
    <dgm:cxn modelId="{5840F29F-50E9-497C-A14D-A91AD09304D1}" type="presOf" srcId="{DFCE2828-FDEA-4A09-B877-FE6D4FFA2A35}" destId="{81F7E382-4A0C-4B5C-83AB-0D8B2D79BB71}" srcOrd="0" destOrd="0" presId="urn:microsoft.com/office/officeart/2009/3/layout/IncreasingArrowsProcess"/>
    <dgm:cxn modelId="{984245A4-148E-4005-B6C4-0A90CA335232}" type="presOf" srcId="{8FD3A262-6461-49CA-8C8F-BBC3B9F7011C}" destId="{2DC39612-032D-4473-8567-52EF7330FAE6}" srcOrd="0" destOrd="0" presId="urn:microsoft.com/office/officeart/2009/3/layout/IncreasingArrowsProcess"/>
    <dgm:cxn modelId="{6034A6AA-A1BC-4727-A453-1518D9477311}" srcId="{5C6E2C69-05B8-4B4F-AE37-F6EA21580153}" destId="{C16E0156-41C1-489F-B431-0B9F973B6ED9}" srcOrd="0" destOrd="0" parTransId="{68143B77-7010-4EF2-8B9B-75C82BA14076}" sibTransId="{E5AFC054-3524-4CAA-872A-8DE92EBAEE31}"/>
    <dgm:cxn modelId="{990758C9-765F-42FE-A501-07225CEB36B2}" srcId="{1D37A1F2-6061-4E94-AF08-A2852136BD3C}" destId="{8FD3A262-6461-49CA-8C8F-BBC3B9F7011C}" srcOrd="0" destOrd="0" parTransId="{9E1369B8-1F31-4064-A4C1-03EC10B61BF2}" sibTransId="{8F700BA5-A64A-43F8-8CD4-4384DB4E86D8}"/>
    <dgm:cxn modelId="{262C08DE-C153-4E6D-98A6-8B4F8A3FD921}" type="presOf" srcId="{1D37A1F2-6061-4E94-AF08-A2852136BD3C}" destId="{F43A131D-6BCC-4F24-9909-D7ACB1DF1C76}" srcOrd="0" destOrd="0" presId="urn:microsoft.com/office/officeart/2009/3/layout/IncreasingArrowsProcess"/>
    <dgm:cxn modelId="{DC76262B-57D3-458D-8FC0-9E9D20949E8A}" type="presParOf" srcId="{7A22990D-6A1C-4CDF-9B12-FC4B763F7363}" destId="{D495B519-BE87-45EE-9188-A32460CE1139}" srcOrd="0" destOrd="0" presId="urn:microsoft.com/office/officeart/2009/3/layout/IncreasingArrowsProcess"/>
    <dgm:cxn modelId="{BAA4CB6A-71EC-431A-82A2-5AEA5591B852}" type="presParOf" srcId="{7A22990D-6A1C-4CDF-9B12-FC4B763F7363}" destId="{87DB25D4-F65A-4CC5-A316-62786D43CCB5}" srcOrd="1" destOrd="0" presId="urn:microsoft.com/office/officeart/2009/3/layout/IncreasingArrowsProcess"/>
    <dgm:cxn modelId="{4B774707-000D-40B2-98EC-B10F6F11D8E7}" type="presParOf" srcId="{7A22990D-6A1C-4CDF-9B12-FC4B763F7363}" destId="{F43A131D-6BCC-4F24-9909-D7ACB1DF1C76}" srcOrd="2" destOrd="0" presId="urn:microsoft.com/office/officeart/2009/3/layout/IncreasingArrowsProcess"/>
    <dgm:cxn modelId="{B8031239-85F1-48AD-B3FF-0C05E9E702E9}" type="presParOf" srcId="{7A22990D-6A1C-4CDF-9B12-FC4B763F7363}" destId="{2DC39612-032D-4473-8567-52EF7330FAE6}" srcOrd="3" destOrd="0" presId="urn:microsoft.com/office/officeart/2009/3/layout/IncreasingArrowsProcess"/>
    <dgm:cxn modelId="{9E7CB522-D7C5-4305-A3AD-50D477A28BD9}" type="presParOf" srcId="{7A22990D-6A1C-4CDF-9B12-FC4B763F7363}" destId="{81F7E382-4A0C-4B5C-83AB-0D8B2D79BB71}" srcOrd="4" destOrd="0" presId="urn:microsoft.com/office/officeart/2009/3/layout/IncreasingArrowsProcess"/>
    <dgm:cxn modelId="{AFC9D38E-2044-4E78-B963-5438B3B09C3A}" type="presParOf" srcId="{7A22990D-6A1C-4CDF-9B12-FC4B763F7363}" destId="{E9A8FF86-4A48-4F06-8265-80A5509DDE05}" srcOrd="5" destOrd="0" presId="urn:microsoft.com/office/officeart/2009/3/layout/IncreasingArrowsProcess"/>
    <dgm:cxn modelId="{984771E4-DB1E-48FE-AF83-43750AB288F2}" type="presParOf" srcId="{7A22990D-6A1C-4CDF-9B12-FC4B763F7363}" destId="{CDBAAEAA-68B9-4192-BBE2-16E30715561C}" srcOrd="6" destOrd="0" presId="urn:microsoft.com/office/officeart/2009/3/layout/IncreasingArrowsProcess"/>
    <dgm:cxn modelId="{70855100-04B5-4A56-9181-12A11D5FB739}" type="presParOf" srcId="{7A22990D-6A1C-4CDF-9B12-FC4B763F7363}" destId="{E57A14DB-EE69-4353-B48A-03DD8D490DE7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E77A93-ACD4-4AA6-A8D8-5A1C81FC29A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F9E1F22-99A6-4326-91BD-975C3EA17BCE}">
      <dgm:prSet phldrT="[Metin]" custT="1"/>
      <dgm:spPr>
        <a:solidFill>
          <a:srgbClr val="333F50"/>
        </a:solidFill>
      </dgm:spPr>
      <dgm:t>
        <a:bodyPr/>
        <a:lstStyle/>
        <a:p>
          <a:r>
            <a:rPr lang="tr-TR" sz="2400" dirty="0">
              <a:latin typeface="Poppins" panose="00000500000000000000" pitchFamily="2" charset="-94"/>
              <a:cs typeface="Poppins" panose="00000500000000000000" pitchFamily="2" charset="-94"/>
            </a:rPr>
            <a:t>Standards</a:t>
          </a:r>
        </a:p>
      </dgm:t>
    </dgm:pt>
    <dgm:pt modelId="{676284CE-AFE2-40EF-A55E-870104FB72D2}" type="parTrans" cxnId="{F68A0141-3B7C-4A35-BE9E-286203942C66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C29A7FED-697B-48A8-8555-2A460EB9113F}" type="sibTrans" cxnId="{F68A0141-3B7C-4A35-BE9E-286203942C66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46278B59-407F-496F-A15C-A94D51FB2A7C}">
      <dgm:prSet phldrT="[Metin]" custT="1"/>
      <dgm:spPr/>
      <dgm:t>
        <a:bodyPr/>
        <a:lstStyle/>
        <a:p>
          <a:r>
            <a:rPr lang="tr-TR" sz="1600" dirty="0">
              <a:latin typeface="Poppins" panose="00000500000000000000" pitchFamily="2" charset="-94"/>
              <a:cs typeface="Poppins" panose="00000500000000000000" pitchFamily="2" charset="-94"/>
            </a:rPr>
            <a:t>Establishing a collaborative framework in line with the principles and standards of interest-free banking</a:t>
          </a:r>
        </a:p>
      </dgm:t>
    </dgm:pt>
    <dgm:pt modelId="{19E927B9-65B7-4EBD-848A-6C613E16130C}" type="parTrans" cxnId="{27D3318C-08D0-4791-B11C-BEDAE9EEC90C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D4B88300-0CD0-4F03-8E61-849336028214}" type="sibTrans" cxnId="{27D3318C-08D0-4791-B11C-BEDAE9EEC90C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8FD3A262-6461-49CA-8C8F-BBC3B9F7011C}">
      <dgm:prSet phldrT="[Metin]" custT="1"/>
      <dgm:spPr/>
      <dgm:t>
        <a:bodyPr/>
        <a:lstStyle/>
        <a:p>
          <a:r>
            <a:rPr lang="tr-TR" sz="1600" dirty="0">
              <a:latin typeface="Poppins" panose="00000500000000000000" pitchFamily="2" charset="-94"/>
              <a:cs typeface="Poppins" panose="00000500000000000000" pitchFamily="2" charset="-94"/>
            </a:rPr>
            <a:t>Ensuring</a:t>
          </a:r>
          <a:r>
            <a:rPr lang="tr-TR" sz="1600">
              <a:latin typeface="Poppins" panose="00000500000000000000" pitchFamily="2" charset="-94"/>
              <a:cs typeface="Poppins" panose="00000500000000000000" pitchFamily="2" charset="-94"/>
            </a:rPr>
            <a:t> the enhancement of </a:t>
          </a:r>
          <a:r>
            <a:rPr lang="tr-TR" sz="1600" dirty="0">
              <a:latin typeface="Poppins" panose="00000500000000000000" pitchFamily="2" charset="-94"/>
              <a:cs typeface="Poppins" panose="00000500000000000000" pitchFamily="2" charset="-94"/>
            </a:rPr>
            <a:t>human resources' digital </a:t>
          </a:r>
          <a:r>
            <a:rPr lang="tr-TR" sz="1600">
              <a:latin typeface="Poppins" panose="00000500000000000000" pitchFamily="2" charset="-94"/>
              <a:cs typeface="Poppins" panose="00000500000000000000" pitchFamily="2" charset="-94"/>
            </a:rPr>
            <a:t>competence</a:t>
          </a:r>
        </a:p>
      </dgm:t>
    </dgm:pt>
    <dgm:pt modelId="{9E1369B8-1F31-4064-A4C1-03EC10B61BF2}" type="parTrans" cxnId="{990758C9-765F-42FE-A501-07225CEB36B2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8F700BA5-A64A-43F8-8CD4-4384DB4E86D8}" type="sibTrans" cxnId="{990758C9-765F-42FE-A501-07225CEB36B2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7D704184-E3C8-40A0-99DC-E02B4540D085}">
      <dgm:prSet phldrT="[Metin]" custT="1"/>
      <dgm:spPr/>
      <dgm:t>
        <a:bodyPr/>
        <a:lstStyle/>
        <a:p>
          <a:r>
            <a:rPr lang="tr-TR" sz="1600" dirty="0">
              <a:latin typeface="Poppins" panose="00000500000000000000" pitchFamily="2" charset="-94"/>
              <a:cs typeface="Poppins" panose="00000500000000000000" pitchFamily="2" charset="-94"/>
            </a:rPr>
            <a:t>Developing academia-industry collaboration</a:t>
          </a:r>
        </a:p>
      </dgm:t>
    </dgm:pt>
    <dgm:pt modelId="{282791ED-6CC2-4A22-A0B6-F56BC93AE0F2}" type="parTrans" cxnId="{014A6A1A-664A-4777-A8C3-6388206ED491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B8B8F01E-967F-47AA-B52F-0B7202EA7F32}" type="sibTrans" cxnId="{014A6A1A-664A-4777-A8C3-6388206ED491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1D37A1F2-6061-4E94-AF08-A2852136BD3C}">
      <dgm:prSet custT="1"/>
      <dgm:spPr>
        <a:solidFill>
          <a:srgbClr val="333F50"/>
        </a:solidFill>
      </dgm:spPr>
      <dgm:t>
        <a:bodyPr/>
        <a:lstStyle/>
        <a:p>
          <a:r>
            <a:rPr lang="tr-TR" sz="2400" dirty="0">
              <a:latin typeface="Poppins" panose="00000500000000000000" pitchFamily="2" charset="-94"/>
              <a:cs typeface="Poppins" panose="00000500000000000000" pitchFamily="2" charset="-94"/>
            </a:rPr>
            <a:t>Digitalization</a:t>
          </a:r>
        </a:p>
      </dgm:t>
    </dgm:pt>
    <dgm:pt modelId="{63FF3773-CB2E-4C5C-B1FE-EC5E486ADE53}" type="parTrans" cxnId="{7C513346-38D4-4A15-87D1-50F8BA7547C6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59E1BBAF-FA15-478A-93AB-6E7753571709}" type="sibTrans" cxnId="{7C513346-38D4-4A15-87D1-50F8BA7547C6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B8FEF511-5309-4E30-9621-A4858195AEDB}">
      <dgm:prSet custT="1"/>
      <dgm:spPr/>
      <dgm:t>
        <a:bodyPr/>
        <a:lstStyle/>
        <a:p>
          <a:endParaRPr lang="tr-TR" sz="16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BDBB027A-81C5-477D-B37C-80B001413209}" type="parTrans" cxnId="{4568D225-69E4-4DD0-A5D5-B90421D409BE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040074F9-A45F-4CD7-A0CD-9D1AC8FA287D}" type="sibTrans" cxnId="{4568D225-69E4-4DD0-A5D5-B90421D409BE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D7C791B8-F0C4-4A7E-8A61-88E9167140F5}">
      <dgm:prSet custT="1"/>
      <dgm:spPr/>
      <dgm:t>
        <a:bodyPr/>
        <a:lstStyle/>
        <a:p>
          <a:endParaRPr lang="tr-TR" sz="1600" dirty="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AD7C906E-34B6-4ECE-A264-B523467BCC9E}" type="parTrans" cxnId="{DD19660F-4D63-4835-ADE6-B5B7D151EB83}">
      <dgm:prSet/>
      <dgm:spPr/>
      <dgm:t>
        <a:bodyPr/>
        <a:lstStyle/>
        <a:p>
          <a:endParaRPr lang="tr-TR"/>
        </a:p>
      </dgm:t>
    </dgm:pt>
    <dgm:pt modelId="{74C43D0C-A976-40D1-9578-B96ED16765EC}" type="sibTrans" cxnId="{DD19660F-4D63-4835-ADE6-B5B7D151EB83}">
      <dgm:prSet/>
      <dgm:spPr/>
      <dgm:t>
        <a:bodyPr/>
        <a:lstStyle/>
        <a:p>
          <a:endParaRPr lang="tr-TR"/>
        </a:p>
      </dgm:t>
    </dgm:pt>
    <dgm:pt modelId="{DFCE2828-FDEA-4A09-B877-FE6D4FFA2A35}">
      <dgm:prSet custT="1"/>
      <dgm:spPr>
        <a:solidFill>
          <a:srgbClr val="333F50"/>
        </a:solidFill>
      </dgm:spPr>
      <dgm:t>
        <a:bodyPr/>
        <a:lstStyle/>
        <a:p>
          <a:r>
            <a:rPr lang="tr-TR" sz="2400" dirty="0">
              <a:latin typeface="Poppins" panose="00000500000000000000" pitchFamily="2" charset="-94"/>
              <a:cs typeface="Poppins" panose="00000500000000000000" pitchFamily="2" charset="-94"/>
            </a:rPr>
            <a:t>Areas of Cooperation</a:t>
          </a:r>
        </a:p>
      </dgm:t>
    </dgm:pt>
    <dgm:pt modelId="{718A3B0F-9FFA-4A45-B335-E134966E67DF}" type="sibTrans" cxnId="{09074711-7005-4137-BE67-57B8DF2D29A6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466F5509-6840-48E6-B9E2-840BD352BA59}" type="parTrans" cxnId="{09074711-7005-4137-BE67-57B8DF2D29A6}">
      <dgm:prSet/>
      <dgm:spPr/>
      <dgm:t>
        <a:bodyPr/>
        <a:lstStyle/>
        <a:p>
          <a:endParaRPr lang="tr-TR" sz="2000">
            <a:latin typeface="Poppins" panose="00000500000000000000" pitchFamily="2" charset="-94"/>
            <a:cs typeface="Poppins" panose="00000500000000000000" pitchFamily="2" charset="-94"/>
          </a:endParaRPr>
        </a:p>
      </dgm:t>
    </dgm:pt>
    <dgm:pt modelId="{7A22990D-6A1C-4CDF-9B12-FC4B763F7363}" type="pres">
      <dgm:prSet presAssocID="{04E77A93-ACD4-4AA6-A8D8-5A1C81FC29A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495B519-BE87-45EE-9188-A32460CE1139}" type="pres">
      <dgm:prSet presAssocID="{7F9E1F22-99A6-4326-91BD-975C3EA17BCE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87DB25D4-F65A-4CC5-A316-62786D43CCB5}" type="pres">
      <dgm:prSet presAssocID="{7F9E1F22-99A6-4326-91BD-975C3EA17BC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F43A131D-6BCC-4F24-9909-D7ACB1DF1C76}" type="pres">
      <dgm:prSet presAssocID="{1D37A1F2-6061-4E94-AF08-A2852136BD3C}" presName="parentText2" presStyleLbl="node1" presStyleIdx="1" presStyleCnt="3" custLinFactNeighborX="609" custLinFactNeighborY="1985">
        <dgm:presLayoutVars>
          <dgm:chMax/>
          <dgm:chPref val="3"/>
          <dgm:bulletEnabled val="1"/>
        </dgm:presLayoutVars>
      </dgm:prSet>
      <dgm:spPr/>
    </dgm:pt>
    <dgm:pt modelId="{2DC39612-032D-4473-8567-52EF7330FAE6}" type="pres">
      <dgm:prSet presAssocID="{1D37A1F2-6061-4E94-AF08-A2852136BD3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81F7E382-4A0C-4B5C-83AB-0D8B2D79BB71}" type="pres">
      <dgm:prSet presAssocID="{DFCE2828-FDEA-4A09-B877-FE6D4FFA2A35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E9A8FF86-4A48-4F06-8265-80A5509DDE05}" type="pres">
      <dgm:prSet presAssocID="{DFCE2828-FDEA-4A09-B877-FE6D4FFA2A3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D19660F-4D63-4835-ADE6-B5B7D151EB83}" srcId="{7F9E1F22-99A6-4326-91BD-975C3EA17BCE}" destId="{D7C791B8-F0C4-4A7E-8A61-88E9167140F5}" srcOrd="1" destOrd="0" parTransId="{AD7C906E-34B6-4ECE-A264-B523467BCC9E}" sibTransId="{74C43D0C-A976-40D1-9578-B96ED16765EC}"/>
    <dgm:cxn modelId="{09074711-7005-4137-BE67-57B8DF2D29A6}" srcId="{04E77A93-ACD4-4AA6-A8D8-5A1C81FC29A7}" destId="{DFCE2828-FDEA-4A09-B877-FE6D4FFA2A35}" srcOrd="2" destOrd="0" parTransId="{466F5509-6840-48E6-B9E2-840BD352BA59}" sibTransId="{718A3B0F-9FFA-4A45-B335-E134966E67DF}"/>
    <dgm:cxn modelId="{014A6A1A-664A-4777-A8C3-6388206ED491}" srcId="{DFCE2828-FDEA-4A09-B877-FE6D4FFA2A35}" destId="{7D704184-E3C8-40A0-99DC-E02B4540D085}" srcOrd="0" destOrd="0" parTransId="{282791ED-6CC2-4A22-A0B6-F56BC93AE0F2}" sibTransId="{B8B8F01E-967F-47AA-B52F-0B7202EA7F32}"/>
    <dgm:cxn modelId="{B95AB222-96CE-4928-8D1E-086395F305B4}" type="presOf" srcId="{B8FEF511-5309-4E30-9621-A4858195AEDB}" destId="{E9A8FF86-4A48-4F06-8265-80A5509DDE05}" srcOrd="0" destOrd="1" presId="urn:microsoft.com/office/officeart/2009/3/layout/IncreasingArrowsProcess"/>
    <dgm:cxn modelId="{4568D225-69E4-4DD0-A5D5-B90421D409BE}" srcId="{DFCE2828-FDEA-4A09-B877-FE6D4FFA2A35}" destId="{B8FEF511-5309-4E30-9621-A4858195AEDB}" srcOrd="1" destOrd="0" parTransId="{BDBB027A-81C5-477D-B37C-80B001413209}" sibTransId="{040074F9-A45F-4CD7-A0CD-9D1AC8FA287D}"/>
    <dgm:cxn modelId="{A7E7493A-6098-47CA-8C8A-9CEBA3A38EBC}" type="presOf" srcId="{7D704184-E3C8-40A0-99DC-E02B4540D085}" destId="{E9A8FF86-4A48-4F06-8265-80A5509DDE05}" srcOrd="0" destOrd="0" presId="urn:microsoft.com/office/officeart/2009/3/layout/IncreasingArrowsProcess"/>
    <dgm:cxn modelId="{F68A0141-3B7C-4A35-BE9E-286203942C66}" srcId="{04E77A93-ACD4-4AA6-A8D8-5A1C81FC29A7}" destId="{7F9E1F22-99A6-4326-91BD-975C3EA17BCE}" srcOrd="0" destOrd="0" parTransId="{676284CE-AFE2-40EF-A55E-870104FB72D2}" sibTransId="{C29A7FED-697B-48A8-8555-2A460EB9113F}"/>
    <dgm:cxn modelId="{7C513346-38D4-4A15-87D1-50F8BA7547C6}" srcId="{04E77A93-ACD4-4AA6-A8D8-5A1C81FC29A7}" destId="{1D37A1F2-6061-4E94-AF08-A2852136BD3C}" srcOrd="1" destOrd="0" parTransId="{63FF3773-CB2E-4C5C-B1FE-EC5E486ADE53}" sibTransId="{59E1BBAF-FA15-478A-93AB-6E7753571709}"/>
    <dgm:cxn modelId="{AA0DAA48-5142-4DB7-AC08-12C0B7B241D2}" type="presOf" srcId="{7F9E1F22-99A6-4326-91BD-975C3EA17BCE}" destId="{D495B519-BE87-45EE-9188-A32460CE1139}" srcOrd="0" destOrd="0" presId="urn:microsoft.com/office/officeart/2009/3/layout/IncreasingArrowsProcess"/>
    <dgm:cxn modelId="{E96C0281-B7C5-426C-A08A-EF8C1A709A77}" type="presOf" srcId="{46278B59-407F-496F-A15C-A94D51FB2A7C}" destId="{87DB25D4-F65A-4CC5-A316-62786D43CCB5}" srcOrd="0" destOrd="0" presId="urn:microsoft.com/office/officeart/2009/3/layout/IncreasingArrowsProcess"/>
    <dgm:cxn modelId="{919C8389-CF4A-4F8C-B62F-616EA83E3C1D}" type="presOf" srcId="{04E77A93-ACD4-4AA6-A8D8-5A1C81FC29A7}" destId="{7A22990D-6A1C-4CDF-9B12-FC4B763F7363}" srcOrd="0" destOrd="0" presId="urn:microsoft.com/office/officeart/2009/3/layout/IncreasingArrowsProcess"/>
    <dgm:cxn modelId="{27D3318C-08D0-4791-B11C-BEDAE9EEC90C}" srcId="{7F9E1F22-99A6-4326-91BD-975C3EA17BCE}" destId="{46278B59-407F-496F-A15C-A94D51FB2A7C}" srcOrd="0" destOrd="0" parTransId="{19E927B9-65B7-4EBD-848A-6C613E16130C}" sibTransId="{D4B88300-0CD0-4F03-8E61-849336028214}"/>
    <dgm:cxn modelId="{072DD69E-66B2-46B8-9671-C8CCCC57B83A}" type="presOf" srcId="{D7C791B8-F0C4-4A7E-8A61-88E9167140F5}" destId="{87DB25D4-F65A-4CC5-A316-62786D43CCB5}" srcOrd="0" destOrd="1" presId="urn:microsoft.com/office/officeart/2009/3/layout/IncreasingArrowsProcess"/>
    <dgm:cxn modelId="{5840F29F-50E9-497C-A14D-A91AD09304D1}" type="presOf" srcId="{DFCE2828-FDEA-4A09-B877-FE6D4FFA2A35}" destId="{81F7E382-4A0C-4B5C-83AB-0D8B2D79BB71}" srcOrd="0" destOrd="0" presId="urn:microsoft.com/office/officeart/2009/3/layout/IncreasingArrowsProcess"/>
    <dgm:cxn modelId="{984245A4-148E-4005-B6C4-0A90CA335232}" type="presOf" srcId="{8FD3A262-6461-49CA-8C8F-BBC3B9F7011C}" destId="{2DC39612-032D-4473-8567-52EF7330FAE6}" srcOrd="0" destOrd="0" presId="urn:microsoft.com/office/officeart/2009/3/layout/IncreasingArrowsProcess"/>
    <dgm:cxn modelId="{990758C9-765F-42FE-A501-07225CEB36B2}" srcId="{1D37A1F2-6061-4E94-AF08-A2852136BD3C}" destId="{8FD3A262-6461-49CA-8C8F-BBC3B9F7011C}" srcOrd="0" destOrd="0" parTransId="{9E1369B8-1F31-4064-A4C1-03EC10B61BF2}" sibTransId="{8F700BA5-A64A-43F8-8CD4-4384DB4E86D8}"/>
    <dgm:cxn modelId="{262C08DE-C153-4E6D-98A6-8B4F8A3FD921}" type="presOf" srcId="{1D37A1F2-6061-4E94-AF08-A2852136BD3C}" destId="{F43A131D-6BCC-4F24-9909-D7ACB1DF1C76}" srcOrd="0" destOrd="0" presId="urn:microsoft.com/office/officeart/2009/3/layout/IncreasingArrowsProcess"/>
    <dgm:cxn modelId="{DC76262B-57D3-458D-8FC0-9E9D20949E8A}" type="presParOf" srcId="{7A22990D-6A1C-4CDF-9B12-FC4B763F7363}" destId="{D495B519-BE87-45EE-9188-A32460CE1139}" srcOrd="0" destOrd="0" presId="urn:microsoft.com/office/officeart/2009/3/layout/IncreasingArrowsProcess"/>
    <dgm:cxn modelId="{BAA4CB6A-71EC-431A-82A2-5AEA5591B852}" type="presParOf" srcId="{7A22990D-6A1C-4CDF-9B12-FC4B763F7363}" destId="{87DB25D4-F65A-4CC5-A316-62786D43CCB5}" srcOrd="1" destOrd="0" presId="urn:microsoft.com/office/officeart/2009/3/layout/IncreasingArrowsProcess"/>
    <dgm:cxn modelId="{4B774707-000D-40B2-98EC-B10F6F11D8E7}" type="presParOf" srcId="{7A22990D-6A1C-4CDF-9B12-FC4B763F7363}" destId="{F43A131D-6BCC-4F24-9909-D7ACB1DF1C76}" srcOrd="2" destOrd="0" presId="urn:microsoft.com/office/officeart/2009/3/layout/IncreasingArrowsProcess"/>
    <dgm:cxn modelId="{B8031239-85F1-48AD-B3FF-0C05E9E702E9}" type="presParOf" srcId="{7A22990D-6A1C-4CDF-9B12-FC4B763F7363}" destId="{2DC39612-032D-4473-8567-52EF7330FAE6}" srcOrd="3" destOrd="0" presId="urn:microsoft.com/office/officeart/2009/3/layout/IncreasingArrowsProcess"/>
    <dgm:cxn modelId="{9E7CB522-D7C5-4305-A3AD-50D477A28BD9}" type="presParOf" srcId="{7A22990D-6A1C-4CDF-9B12-FC4B763F7363}" destId="{81F7E382-4A0C-4B5C-83AB-0D8B2D79BB71}" srcOrd="4" destOrd="0" presId="urn:microsoft.com/office/officeart/2009/3/layout/IncreasingArrowsProcess"/>
    <dgm:cxn modelId="{AFC9D38E-2044-4E78-B963-5438B3B09C3A}" type="presParOf" srcId="{7A22990D-6A1C-4CDF-9B12-FC4B763F7363}" destId="{E9A8FF86-4A48-4F06-8265-80A5509DDE0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F9F52-5D46-401B-A043-43D4D84F013B}">
      <dsp:nvSpPr>
        <dsp:cNvPr id="0" name=""/>
        <dsp:cNvSpPr/>
      </dsp:nvSpPr>
      <dsp:spPr>
        <a:xfrm>
          <a:off x="0" y="0"/>
          <a:ext cx="10817096" cy="2019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883B9-1193-4E9F-A362-EEF0C6B14364}">
      <dsp:nvSpPr>
        <dsp:cNvPr id="0" name=""/>
        <dsp:cNvSpPr/>
      </dsp:nvSpPr>
      <dsp:spPr>
        <a:xfrm>
          <a:off x="327988" y="269305"/>
          <a:ext cx="1881688" cy="14811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2983E-A160-4791-97E5-B0D56A98C676}">
      <dsp:nvSpPr>
        <dsp:cNvPr id="0" name=""/>
        <dsp:cNvSpPr/>
      </dsp:nvSpPr>
      <dsp:spPr>
        <a:xfrm rot="10800000">
          <a:off x="327988" y="2019791"/>
          <a:ext cx="1881688" cy="246863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tr-TR" sz="2100" kern="1200" dirty="0">
              <a:latin typeface="Poppins" panose="00000500000000000000" pitchFamily="2" charset="-94"/>
              <a:ea typeface="+mn-ea"/>
              <a:cs typeface="Poppins" panose="00000500000000000000" pitchFamily="2" charset="-94"/>
            </a:rPr>
            <a:t>Education Website </a:t>
          </a:r>
        </a:p>
      </dsp:txBody>
      <dsp:txXfrm rot="10800000">
        <a:off x="385856" y="2019791"/>
        <a:ext cx="1765952" cy="2410766"/>
      </dsp:txXfrm>
    </dsp:sp>
    <dsp:sp modelId="{6034402E-D9D1-4BB9-864A-169E290D6061}">
      <dsp:nvSpPr>
        <dsp:cNvPr id="0" name=""/>
        <dsp:cNvSpPr/>
      </dsp:nvSpPr>
      <dsp:spPr>
        <a:xfrm>
          <a:off x="2397845" y="269305"/>
          <a:ext cx="1881688" cy="14811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61192-F901-4D38-9B63-3D80B15F4223}">
      <dsp:nvSpPr>
        <dsp:cNvPr id="0" name=""/>
        <dsp:cNvSpPr/>
      </dsp:nvSpPr>
      <dsp:spPr>
        <a:xfrm rot="10800000">
          <a:off x="2397845" y="2019791"/>
          <a:ext cx="1881688" cy="246863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latin typeface="Poppins" panose="00000500000000000000" pitchFamily="2" charset="-94"/>
              <a:cs typeface="Poppins" panose="00000500000000000000" pitchFamily="2" charset="-94"/>
            </a:rPr>
            <a:t>LMS (Learning Management System)</a:t>
          </a:r>
        </a:p>
      </dsp:txBody>
      <dsp:txXfrm rot="10800000">
        <a:off x="2455713" y="2019791"/>
        <a:ext cx="1765952" cy="2410766"/>
      </dsp:txXfrm>
    </dsp:sp>
    <dsp:sp modelId="{CC469F7C-2A86-4EEA-B20A-1A4E59F971B6}">
      <dsp:nvSpPr>
        <dsp:cNvPr id="0" name=""/>
        <dsp:cNvSpPr/>
      </dsp:nvSpPr>
      <dsp:spPr>
        <a:xfrm>
          <a:off x="4467703" y="269305"/>
          <a:ext cx="1881688" cy="14811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4EF4E-7FCD-44CD-B2B8-4DE0BF416CF2}">
      <dsp:nvSpPr>
        <dsp:cNvPr id="0" name=""/>
        <dsp:cNvSpPr/>
      </dsp:nvSpPr>
      <dsp:spPr>
        <a:xfrm rot="10800000">
          <a:off x="4467703" y="2019791"/>
          <a:ext cx="1881688" cy="246863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latin typeface="Poppins" panose="00000500000000000000" pitchFamily="2" charset="-94"/>
              <a:ea typeface="+mn-ea"/>
              <a:cs typeface="Poppins" panose="00000500000000000000" pitchFamily="2" charset="-94"/>
            </a:rPr>
            <a:t>E-Learning Platform</a:t>
          </a:r>
        </a:p>
      </dsp:txBody>
      <dsp:txXfrm rot="10800000">
        <a:off x="4525571" y="2019791"/>
        <a:ext cx="1765952" cy="2410766"/>
      </dsp:txXfrm>
    </dsp:sp>
    <dsp:sp modelId="{B3726B5C-CDF0-4C68-B02D-B3659FB76D05}">
      <dsp:nvSpPr>
        <dsp:cNvPr id="0" name=""/>
        <dsp:cNvSpPr/>
      </dsp:nvSpPr>
      <dsp:spPr>
        <a:xfrm>
          <a:off x="6537561" y="269305"/>
          <a:ext cx="1881688" cy="14811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2132C-A85C-4C28-85BD-CA0685A6D867}">
      <dsp:nvSpPr>
        <dsp:cNvPr id="0" name=""/>
        <dsp:cNvSpPr/>
      </dsp:nvSpPr>
      <dsp:spPr>
        <a:xfrm rot="10800000">
          <a:off x="6537561" y="2019791"/>
          <a:ext cx="1881688" cy="246863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>
              <a:latin typeface="Poppins" panose="00000500000000000000" pitchFamily="2" charset="-94"/>
              <a:ea typeface="+mn-ea"/>
              <a:cs typeface="Poppins" panose="00000500000000000000" pitchFamily="2" charset="-94"/>
            </a:rPr>
            <a:t>Online Training </a:t>
          </a:r>
          <a:endParaRPr lang="tr-TR" sz="2100" kern="1200" dirty="0">
            <a:latin typeface="Poppins" panose="00000500000000000000" pitchFamily="2" charset="-94"/>
            <a:ea typeface="+mn-ea"/>
            <a:cs typeface="Poppins" panose="00000500000000000000" pitchFamily="2" charset="-94"/>
          </a:endParaRPr>
        </a:p>
      </dsp:txBody>
      <dsp:txXfrm rot="10800000">
        <a:off x="6595429" y="2019791"/>
        <a:ext cx="1765952" cy="2410766"/>
      </dsp:txXfrm>
    </dsp:sp>
    <dsp:sp modelId="{E05C4D72-EBA2-49F3-BE86-D366F1026D9E}">
      <dsp:nvSpPr>
        <dsp:cNvPr id="0" name=""/>
        <dsp:cNvSpPr/>
      </dsp:nvSpPr>
      <dsp:spPr>
        <a:xfrm>
          <a:off x="8607418" y="269305"/>
          <a:ext cx="1881688" cy="14811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11B0E-6CDB-4070-A7ED-3E7A202C4DE1}">
      <dsp:nvSpPr>
        <dsp:cNvPr id="0" name=""/>
        <dsp:cNvSpPr/>
      </dsp:nvSpPr>
      <dsp:spPr>
        <a:xfrm rot="10800000">
          <a:off x="8607418" y="2019791"/>
          <a:ext cx="1881688" cy="246863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latin typeface="Poppins" panose="00000500000000000000" pitchFamily="2" charset="-94"/>
              <a:cs typeface="Poppins" panose="00000500000000000000" pitchFamily="2" charset="-94"/>
            </a:rPr>
            <a:t>Live digital training sessions</a:t>
          </a:r>
        </a:p>
      </dsp:txBody>
      <dsp:txXfrm rot="10800000">
        <a:off x="8665286" y="2019791"/>
        <a:ext cx="1765952" cy="2410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5B519-BE87-45EE-9188-A32460CE1139}">
      <dsp:nvSpPr>
        <dsp:cNvPr id="0" name=""/>
        <dsp:cNvSpPr/>
      </dsp:nvSpPr>
      <dsp:spPr>
        <a:xfrm>
          <a:off x="686887" y="47977"/>
          <a:ext cx="10291542" cy="1498293"/>
        </a:xfrm>
        <a:prstGeom prst="rightArrow">
          <a:avLst>
            <a:gd name="adj1" fmla="val 50000"/>
            <a:gd name="adj2" fmla="val 50000"/>
          </a:avLst>
        </a:prstGeom>
        <a:solidFill>
          <a:srgbClr val="333F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785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Poppins" panose="00000500000000000000" pitchFamily="2" charset="-94"/>
              <a:cs typeface="Poppins" panose="00000500000000000000" pitchFamily="2" charset="-94"/>
            </a:rPr>
            <a:t>Academic Development</a:t>
          </a:r>
        </a:p>
      </dsp:txBody>
      <dsp:txXfrm>
        <a:off x="686887" y="422550"/>
        <a:ext cx="9916969" cy="749147"/>
      </dsp:txXfrm>
    </dsp:sp>
    <dsp:sp modelId="{87DB25D4-F65A-4CC5-A316-62786D43CCB5}">
      <dsp:nvSpPr>
        <dsp:cNvPr id="0" name=""/>
        <dsp:cNvSpPr/>
      </dsp:nvSpPr>
      <dsp:spPr>
        <a:xfrm>
          <a:off x="686887" y="1205822"/>
          <a:ext cx="2372200" cy="2771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Poppins" panose="00000500000000000000" pitchFamily="2" charset="-94"/>
              <a:cs typeface="Poppins" panose="00000500000000000000" pitchFamily="2" charset="-94"/>
            </a:rPr>
            <a:t>Developing open education, undergraduate, graduate, and doctoral programs related to participatory banking and addressing the shortage of faculty members</a:t>
          </a:r>
        </a:p>
      </dsp:txBody>
      <dsp:txXfrm>
        <a:off x="686887" y="1205822"/>
        <a:ext cx="2372200" cy="2771392"/>
      </dsp:txXfrm>
    </dsp:sp>
    <dsp:sp modelId="{F43A131D-6BCC-4F24-9909-D7ACB1DF1C76}">
      <dsp:nvSpPr>
        <dsp:cNvPr id="0" name=""/>
        <dsp:cNvSpPr/>
      </dsp:nvSpPr>
      <dsp:spPr>
        <a:xfrm>
          <a:off x="3107316" y="576972"/>
          <a:ext cx="7919342" cy="1498293"/>
        </a:xfrm>
        <a:prstGeom prst="rightArrow">
          <a:avLst>
            <a:gd name="adj1" fmla="val 50000"/>
            <a:gd name="adj2" fmla="val 50000"/>
          </a:avLst>
        </a:prstGeom>
        <a:solidFill>
          <a:srgbClr val="333F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785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Poppins" panose="00000500000000000000" pitchFamily="2" charset="-94"/>
              <a:cs typeface="Poppins" panose="00000500000000000000" pitchFamily="2" charset="-94"/>
            </a:rPr>
            <a:t>Access to Resources</a:t>
          </a:r>
        </a:p>
      </dsp:txBody>
      <dsp:txXfrm>
        <a:off x="3107316" y="951545"/>
        <a:ext cx="7544769" cy="749147"/>
      </dsp:txXfrm>
    </dsp:sp>
    <dsp:sp modelId="{2DC39612-032D-4473-8567-52EF7330FAE6}">
      <dsp:nvSpPr>
        <dsp:cNvPr id="0" name=""/>
        <dsp:cNvSpPr/>
      </dsp:nvSpPr>
      <dsp:spPr>
        <a:xfrm>
          <a:off x="3059087" y="1705076"/>
          <a:ext cx="2372200" cy="27007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Poppins" panose="00000500000000000000" pitchFamily="2" charset="-94"/>
              <a:cs typeface="Poppins" panose="00000500000000000000" pitchFamily="2" charset="-94"/>
            </a:rPr>
            <a:t>Establishing a database of individuals and works related to participatory banking and addressing the shortage of textbooks</a:t>
          </a:r>
        </a:p>
      </dsp:txBody>
      <dsp:txXfrm>
        <a:off x="3059087" y="1705076"/>
        <a:ext cx="2372200" cy="2700753"/>
      </dsp:txXfrm>
    </dsp:sp>
    <dsp:sp modelId="{81F7E382-4A0C-4B5C-83AB-0D8B2D79BB71}">
      <dsp:nvSpPr>
        <dsp:cNvPr id="0" name=""/>
        <dsp:cNvSpPr/>
      </dsp:nvSpPr>
      <dsp:spPr>
        <a:xfrm>
          <a:off x="5431288" y="1046485"/>
          <a:ext cx="5547141" cy="1498293"/>
        </a:xfrm>
        <a:prstGeom prst="rightArrow">
          <a:avLst>
            <a:gd name="adj1" fmla="val 50000"/>
            <a:gd name="adj2" fmla="val 50000"/>
          </a:avLst>
        </a:prstGeom>
        <a:solidFill>
          <a:srgbClr val="333F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785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Poppins" panose="00000500000000000000" pitchFamily="2" charset="-94"/>
              <a:cs typeface="Poppins" panose="00000500000000000000" pitchFamily="2" charset="-94"/>
            </a:rPr>
            <a:t>Personnel</a:t>
          </a:r>
        </a:p>
      </dsp:txBody>
      <dsp:txXfrm>
        <a:off x="5431288" y="1421058"/>
        <a:ext cx="5172568" cy="749147"/>
      </dsp:txXfrm>
    </dsp:sp>
    <dsp:sp modelId="{E9A8FF86-4A48-4F06-8265-80A5509DDE05}">
      <dsp:nvSpPr>
        <dsp:cNvPr id="0" name=""/>
        <dsp:cNvSpPr/>
      </dsp:nvSpPr>
      <dsp:spPr>
        <a:xfrm>
          <a:off x="5431288" y="2204330"/>
          <a:ext cx="2372200" cy="27188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Poppins" panose="00000500000000000000" pitchFamily="2" charset="-94"/>
              <a:cs typeface="Poppins" panose="00000500000000000000" pitchFamily="2" charset="-94"/>
            </a:rPr>
            <a:t>Increasing the number of personnel specialized in participatory banking and developing their competencies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>
            <a:latin typeface="Poppins" panose="00000500000000000000" pitchFamily="2" charset="-94"/>
            <a:cs typeface="Poppins" panose="00000500000000000000" pitchFamily="2" charset="-94"/>
          </a:endParaRPr>
        </a:p>
      </dsp:txBody>
      <dsp:txXfrm>
        <a:off x="5431288" y="2204330"/>
        <a:ext cx="2372200" cy="2718811"/>
      </dsp:txXfrm>
    </dsp:sp>
    <dsp:sp modelId="{CDBAAEAA-68B9-4192-BBE2-16E30715561C}">
      <dsp:nvSpPr>
        <dsp:cNvPr id="0" name=""/>
        <dsp:cNvSpPr/>
      </dsp:nvSpPr>
      <dsp:spPr>
        <a:xfrm>
          <a:off x="7803488" y="1545740"/>
          <a:ext cx="3174940" cy="1498293"/>
        </a:xfrm>
        <a:prstGeom prst="rightArrow">
          <a:avLst>
            <a:gd name="adj1" fmla="val 50000"/>
            <a:gd name="adj2" fmla="val 50000"/>
          </a:avLst>
        </a:prstGeom>
        <a:solidFill>
          <a:srgbClr val="333F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785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Poppins" panose="00000500000000000000" pitchFamily="2" charset="-94"/>
              <a:cs typeface="Poppins" panose="00000500000000000000" pitchFamily="2" charset="-94"/>
            </a:rPr>
            <a:t>Terminology</a:t>
          </a:r>
        </a:p>
      </dsp:txBody>
      <dsp:txXfrm>
        <a:off x="7803488" y="1920313"/>
        <a:ext cx="2800367" cy="749147"/>
      </dsp:txXfrm>
    </dsp:sp>
    <dsp:sp modelId="{E57A14DB-EE69-4353-B48A-03DD8D490DE7}">
      <dsp:nvSpPr>
        <dsp:cNvPr id="0" name=""/>
        <dsp:cNvSpPr/>
      </dsp:nvSpPr>
      <dsp:spPr>
        <a:xfrm>
          <a:off x="7803488" y="2703585"/>
          <a:ext cx="2393812" cy="2750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Poppins" panose="00000500000000000000" pitchFamily="2" charset="-94"/>
              <a:cs typeface="Poppins" panose="00000500000000000000" pitchFamily="2" charset="-94"/>
            </a:rPr>
            <a:t>Promoting awareness of participation banking terminology</a:t>
          </a:r>
        </a:p>
      </dsp:txBody>
      <dsp:txXfrm>
        <a:off x="7803488" y="2703585"/>
        <a:ext cx="2393812" cy="2750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5B519-BE87-45EE-9188-A32460CE1139}">
      <dsp:nvSpPr>
        <dsp:cNvPr id="0" name=""/>
        <dsp:cNvSpPr/>
      </dsp:nvSpPr>
      <dsp:spPr>
        <a:xfrm>
          <a:off x="196227" y="12678"/>
          <a:ext cx="11272861" cy="1641758"/>
        </a:xfrm>
        <a:prstGeom prst="rightArrow">
          <a:avLst>
            <a:gd name="adj1" fmla="val 50000"/>
            <a:gd name="adj2" fmla="val 50000"/>
          </a:avLst>
        </a:prstGeom>
        <a:solidFill>
          <a:srgbClr val="333F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6062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Poppins" panose="00000500000000000000" pitchFamily="2" charset="-94"/>
              <a:cs typeface="Poppins" panose="00000500000000000000" pitchFamily="2" charset="-94"/>
            </a:rPr>
            <a:t>Standards</a:t>
          </a:r>
        </a:p>
      </dsp:txBody>
      <dsp:txXfrm>
        <a:off x="196227" y="423118"/>
        <a:ext cx="10862422" cy="820879"/>
      </dsp:txXfrm>
    </dsp:sp>
    <dsp:sp modelId="{87DB25D4-F65A-4CC5-A316-62786D43CCB5}">
      <dsp:nvSpPr>
        <dsp:cNvPr id="0" name=""/>
        <dsp:cNvSpPr/>
      </dsp:nvSpPr>
      <dsp:spPr>
        <a:xfrm>
          <a:off x="196227" y="1278711"/>
          <a:ext cx="3472041" cy="31626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Poppins" panose="00000500000000000000" pitchFamily="2" charset="-94"/>
              <a:cs typeface="Poppins" panose="00000500000000000000" pitchFamily="2" charset="-94"/>
            </a:rPr>
            <a:t>Establishing a collaborative framework in line with the principles and standards of interest-free banking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 dirty="0">
            <a:latin typeface="Poppins" panose="00000500000000000000" pitchFamily="2" charset="-94"/>
            <a:cs typeface="Poppins" panose="00000500000000000000" pitchFamily="2" charset="-94"/>
          </a:endParaRPr>
        </a:p>
      </dsp:txBody>
      <dsp:txXfrm>
        <a:off x="196227" y="1278711"/>
        <a:ext cx="3472041" cy="3162630"/>
      </dsp:txXfrm>
    </dsp:sp>
    <dsp:sp modelId="{F43A131D-6BCC-4F24-9909-D7ACB1DF1C76}">
      <dsp:nvSpPr>
        <dsp:cNvPr id="0" name=""/>
        <dsp:cNvSpPr/>
      </dsp:nvSpPr>
      <dsp:spPr>
        <a:xfrm>
          <a:off x="3715776" y="592520"/>
          <a:ext cx="7800820" cy="1641758"/>
        </a:xfrm>
        <a:prstGeom prst="rightArrow">
          <a:avLst>
            <a:gd name="adj1" fmla="val 50000"/>
            <a:gd name="adj2" fmla="val 50000"/>
          </a:avLst>
        </a:prstGeom>
        <a:solidFill>
          <a:srgbClr val="333F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6062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Poppins" panose="00000500000000000000" pitchFamily="2" charset="-94"/>
              <a:cs typeface="Poppins" panose="00000500000000000000" pitchFamily="2" charset="-94"/>
            </a:rPr>
            <a:t>Digitalization</a:t>
          </a:r>
        </a:p>
      </dsp:txBody>
      <dsp:txXfrm>
        <a:off x="3715776" y="1002960"/>
        <a:ext cx="7390381" cy="820879"/>
      </dsp:txXfrm>
    </dsp:sp>
    <dsp:sp modelId="{2DC39612-032D-4473-8567-52EF7330FAE6}">
      <dsp:nvSpPr>
        <dsp:cNvPr id="0" name=""/>
        <dsp:cNvSpPr/>
      </dsp:nvSpPr>
      <dsp:spPr>
        <a:xfrm>
          <a:off x="3668269" y="1825963"/>
          <a:ext cx="3472041" cy="31626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Poppins" panose="00000500000000000000" pitchFamily="2" charset="-94"/>
              <a:cs typeface="Poppins" panose="00000500000000000000" pitchFamily="2" charset="-94"/>
            </a:rPr>
            <a:t>Ensuring</a:t>
          </a:r>
          <a:r>
            <a:rPr lang="tr-TR" sz="1600" kern="1200">
              <a:latin typeface="Poppins" panose="00000500000000000000" pitchFamily="2" charset="-94"/>
              <a:cs typeface="Poppins" panose="00000500000000000000" pitchFamily="2" charset="-94"/>
            </a:rPr>
            <a:t> the enhancement of </a:t>
          </a:r>
          <a:r>
            <a:rPr lang="tr-TR" sz="1600" kern="1200" dirty="0">
              <a:latin typeface="Poppins" panose="00000500000000000000" pitchFamily="2" charset="-94"/>
              <a:cs typeface="Poppins" panose="00000500000000000000" pitchFamily="2" charset="-94"/>
            </a:rPr>
            <a:t>human resources' digital </a:t>
          </a:r>
          <a:r>
            <a:rPr lang="tr-TR" sz="1600" kern="1200">
              <a:latin typeface="Poppins" panose="00000500000000000000" pitchFamily="2" charset="-94"/>
              <a:cs typeface="Poppins" panose="00000500000000000000" pitchFamily="2" charset="-94"/>
            </a:rPr>
            <a:t>competence</a:t>
          </a:r>
        </a:p>
      </dsp:txBody>
      <dsp:txXfrm>
        <a:off x="3668269" y="1825963"/>
        <a:ext cx="3472041" cy="3162630"/>
      </dsp:txXfrm>
    </dsp:sp>
    <dsp:sp modelId="{81F7E382-4A0C-4B5C-83AB-0D8B2D79BB71}">
      <dsp:nvSpPr>
        <dsp:cNvPr id="0" name=""/>
        <dsp:cNvSpPr/>
      </dsp:nvSpPr>
      <dsp:spPr>
        <a:xfrm>
          <a:off x="7140310" y="1107184"/>
          <a:ext cx="4328778" cy="1641758"/>
        </a:xfrm>
        <a:prstGeom prst="rightArrow">
          <a:avLst>
            <a:gd name="adj1" fmla="val 50000"/>
            <a:gd name="adj2" fmla="val 50000"/>
          </a:avLst>
        </a:prstGeom>
        <a:solidFill>
          <a:srgbClr val="333F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6062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Poppins" panose="00000500000000000000" pitchFamily="2" charset="-94"/>
              <a:cs typeface="Poppins" panose="00000500000000000000" pitchFamily="2" charset="-94"/>
            </a:rPr>
            <a:t>Areas of Cooperation</a:t>
          </a:r>
        </a:p>
      </dsp:txBody>
      <dsp:txXfrm>
        <a:off x="7140310" y="1517624"/>
        <a:ext cx="3918339" cy="820879"/>
      </dsp:txXfrm>
    </dsp:sp>
    <dsp:sp modelId="{E9A8FF86-4A48-4F06-8265-80A5509DDE05}">
      <dsp:nvSpPr>
        <dsp:cNvPr id="0" name=""/>
        <dsp:cNvSpPr/>
      </dsp:nvSpPr>
      <dsp:spPr>
        <a:xfrm>
          <a:off x="7140310" y="2373216"/>
          <a:ext cx="3472041" cy="3116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>
              <a:latin typeface="Poppins" panose="00000500000000000000" pitchFamily="2" charset="-94"/>
              <a:cs typeface="Poppins" panose="00000500000000000000" pitchFamily="2" charset="-94"/>
            </a:rPr>
            <a:t>Developing academia-industry collaboration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>
            <a:latin typeface="Poppins" panose="00000500000000000000" pitchFamily="2" charset="-94"/>
            <a:cs typeface="Poppins" panose="00000500000000000000" pitchFamily="2" charset="-94"/>
          </a:endParaRPr>
        </a:p>
      </dsp:txBody>
      <dsp:txXfrm>
        <a:off x="7140310" y="2373216"/>
        <a:ext cx="3472041" cy="311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0.95195</cdr:x>
      <cdr:y>0.19252</cdr:y>
    </cdr:from>
    <cdr:to>
      <cdr:x>0.98435</cdr:x>
      <cdr:y>0.37704</cdr:y>
    </cdr:to>
    <cdr:sp macro="" textlink="">
      <cdr:nvSpPr>
        <cdr:cNvPr id="3" name="Metin kutusu 2">
          <a:extLst xmlns:a="http://schemas.openxmlformats.org/drawingml/2006/main">
            <a:ext uri="{FF2B5EF4-FFF2-40B4-BE49-F238E27FC236}">
              <a16:creationId xmlns:a16="http://schemas.microsoft.com/office/drawing/2014/main" id="{B8C04269-F37B-FEB9-4288-E7E7A16B025F}"/>
            </a:ext>
          </a:extLst>
        </cdr:cNvPr>
        <cdr:cNvSpPr txBox="1"/>
      </cdr:nvSpPr>
      <cdr:spPr>
        <a:xfrm xmlns:a="http://schemas.openxmlformats.org/drawingml/2006/main">
          <a:off x="11007725" y="341990"/>
          <a:ext cx="374650" cy="327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0.91002</cdr:x>
      <cdr:y>0.2487</cdr:y>
    </cdr:from>
    <cdr:to>
      <cdr:x>0.93982</cdr:x>
      <cdr:y>0.3843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C0FD2240-17F0-893D-3F5F-92BD852F1E6A}"/>
            </a:ext>
          </a:extLst>
        </cdr:cNvPr>
        <cdr:cNvSpPr txBox="1"/>
      </cdr:nvSpPr>
      <cdr:spPr>
        <a:xfrm xmlns:a="http://schemas.openxmlformats.org/drawingml/2006/main">
          <a:off x="10522924" y="441799"/>
          <a:ext cx="344488" cy="240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0.90558</cdr:x>
      <cdr:y>0.24198</cdr:y>
    </cdr:from>
    <cdr:to>
      <cdr:x>0.95308</cdr:x>
      <cdr:y>0.40603</cdr:y>
    </cdr:to>
    <cdr:sp macro="" textlink="">
      <cdr:nvSpPr>
        <cdr:cNvPr id="4" name="Metin kutusu 3">
          <a:extLst xmlns:a="http://schemas.openxmlformats.org/drawingml/2006/main">
            <a:ext uri="{FF2B5EF4-FFF2-40B4-BE49-F238E27FC236}">
              <a16:creationId xmlns:a16="http://schemas.microsoft.com/office/drawing/2014/main" id="{35FDD5AF-6DAB-5EC6-8EC0-E93B6854CF4D}"/>
            </a:ext>
          </a:extLst>
        </cdr:cNvPr>
        <cdr:cNvSpPr txBox="1"/>
      </cdr:nvSpPr>
      <cdr:spPr>
        <a:xfrm xmlns:a="http://schemas.openxmlformats.org/drawingml/2006/main">
          <a:off x="10471575" y="429864"/>
          <a:ext cx="549259" cy="291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600" dirty="0"/>
            <a:t>104</a:t>
          </a:r>
        </a:p>
      </cdr:txBody>
    </cdr:sp>
  </cdr:relSizeAnchor>
  <cdr:relSizeAnchor xmlns:cdr="http://schemas.openxmlformats.org/drawingml/2006/chartDrawing">
    <cdr:from>
      <cdr:x>0.86745</cdr:x>
      <cdr:y>0.25606</cdr:y>
    </cdr:from>
    <cdr:to>
      <cdr:x>0.91495</cdr:x>
      <cdr:y>0.42011</cdr:y>
    </cdr:to>
    <cdr:sp macro="" textlink="">
      <cdr:nvSpPr>
        <cdr:cNvPr id="5" name="Metin kutusu 1">
          <a:extLst xmlns:a="http://schemas.openxmlformats.org/drawingml/2006/main">
            <a:ext uri="{FF2B5EF4-FFF2-40B4-BE49-F238E27FC236}">
              <a16:creationId xmlns:a16="http://schemas.microsoft.com/office/drawing/2014/main" id="{C8F01F70-CD9C-634E-06A3-288757C2936B}"/>
            </a:ext>
          </a:extLst>
        </cdr:cNvPr>
        <cdr:cNvSpPr txBox="1"/>
      </cdr:nvSpPr>
      <cdr:spPr>
        <a:xfrm xmlns:a="http://schemas.openxmlformats.org/drawingml/2006/main">
          <a:off x="10030584" y="454860"/>
          <a:ext cx="549259" cy="291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600" dirty="0"/>
            <a:t>104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81A28-F97A-4FF1-8846-197472917CA0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the main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88952-ED33-494E-835D-D66F1C743B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29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543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478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245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148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066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570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5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44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55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 Stakeholders,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191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 Stakeholders,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4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 Stakeholders,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902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036CA-2B7C-A956-0DB3-088673065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65F18E9-28B9-2333-82AF-AE89F1B76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99C9CAA-A1D9-1764-4AEB-2665D4B65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 Stakeholders,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25E385E-7D25-D527-6459-A82E556A5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361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 Stakeholders,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83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88952-ED33-494E-835D-D66F1C743B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48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ED5B9B-A617-64AC-0AF3-DB7B0078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50D6D7B-06D2-5DB1-D930-E2585200B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2270ED-DB90-A3E3-EADE-1E58CC42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014-5D26-4B07-93EF-863EF23AD9F2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49D201-DF1D-78C1-9C89-42AEACAA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875848-B982-4066-ADE6-9227D548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A3B-68D4-4467-A703-19DF3CFED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214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C9768E-6D79-9BA5-B867-671320A1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1C342EF-26BF-58DD-4166-E1E81D59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4EC16B-DF7E-A909-0D9E-966D99D8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014-5D26-4B07-93EF-863EF23AD9F2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0F0FA8-9C07-D20D-9828-BCF8F1C0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AF77C0-0AD1-6953-C541-B95B5709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A3B-68D4-4467-A703-19DF3CFED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238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FD8C0C2-5CB1-5989-F7C0-9E93F69D0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A5F28FF-AAF1-B239-E48B-1D8F80649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588C14-8855-DD00-B3D5-D7A4A385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014-5D26-4B07-93EF-863EF23AD9F2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D101AF-FE79-6374-E10B-8EF16FE0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8578427-FEFC-C5DC-8D13-307C7C2F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A3B-68D4-4467-A703-19DF3CFED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54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488DE3-440A-B3F7-9D1D-59F0E276B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E33EC2-3ED4-0422-52BC-9C497F838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B4863D-3B34-0CAA-6B31-E7F12F7F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014-5D26-4B07-93EF-863EF23AD9F2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E138DC-F47D-8134-1A3D-BD1B4ED0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07D571-E6DD-B6F9-6950-BAAFBA09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A3B-68D4-4467-A703-19DF3CFED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684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FDCC2C-F312-DA6E-95F2-F66634D1A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233981B-AD8B-7E3F-D90A-28FB6FE1C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460159-8A70-0EE3-581C-4637DD8A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014-5D26-4B07-93EF-863EF23AD9F2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EEA673-332D-0E74-3B90-427C592A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76F8AAC-1579-4E37-5329-D6B1A790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A3B-68D4-4467-A703-19DF3CFED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32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70BC10-BF5C-CA2B-0CEF-049D7B11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75C027-F31C-E1CA-7985-C1577FF88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50A224B-A229-7BAA-A08F-146136ED0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26982F5-7D09-6B7E-415C-B9EF7B14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014-5D26-4B07-93EF-863EF23AD9F2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94ED-B150-2F0D-CFB0-C8832D76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8A959D-BD65-F778-0F89-7A3FEB7B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A3B-68D4-4467-A703-19DF3CFED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749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2AB208-4C5A-F487-8982-BF3BA049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06B474-8E03-EFEE-A322-3ACA9A35E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273862F-CBFB-7F3B-1867-C11F84A79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DC1CC04-2E56-FAC6-052C-7E3087314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02D32B1-8B4B-964A-77C7-0DCC7F36C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61B0B00-95DD-388A-BFD1-76C2116B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014-5D26-4B07-93EF-863EF23AD9F2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D1FDE6B-758A-08C2-AAE1-D926541E1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0DC74B6-4FD5-9FA6-E8C0-A618E3DB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A3B-68D4-4467-A703-19DF3CFED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83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D7245D-123E-DF58-5881-BFF9073C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475F210-A4C8-7E32-666B-0A8C68E5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014-5D26-4B07-93EF-863EF23AD9F2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1D39707-89EA-44A9-9477-1EB73A28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CAE2935-7C5E-CFC3-8721-306E9CEB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A3B-68D4-4467-A703-19DF3CFED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060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4B6817E-0E35-F108-BAAA-684DB0DB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014-5D26-4B07-93EF-863EF23AD9F2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C21CAD7-1A51-66BF-BF95-30C94BA9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998E4D-3118-02A9-19C4-4491751E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A3B-68D4-4467-A703-19DF3CFED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86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B523A3-F38B-25FF-74B0-52EF43697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CE1CCF-CA40-635E-38BB-8FD0B68B5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409F69D-E8A3-8CE6-B4EE-422CFF838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AEBF9DD-2719-AE4A-1706-D4B04ECD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014-5D26-4B07-93EF-863EF23AD9F2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7F23BD1-E42A-62D1-42EC-0A9707D0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70CC395-CD93-1584-A790-EE6D8E29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A3B-68D4-4467-A703-19DF3CFED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753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02AFF1-9987-0EE9-C82C-4C71926C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E3AB7B0-C98E-33F6-9D4D-281D701CB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6414BA6-C00E-5747-663E-9562DA3A6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BB2DEFD-40A5-617D-5D9E-8A93633F9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014-5D26-4B07-93EF-863EF23AD9F2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384A62-1BEF-AAFE-BCB2-2BBBC1D6B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E46B3E9-A4D2-79CE-7EBB-95725DB5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A3B-68D4-4467-A703-19DF3CFED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32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Nesne 7" hidden="1">
            <a:extLst>
              <a:ext uri="{FF2B5EF4-FFF2-40B4-BE49-F238E27FC236}">
                <a16:creationId xmlns:a16="http://schemas.microsoft.com/office/drawing/2014/main" id="{3E5436EB-F1D1-A2D2-EF45-3A228B1485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8148251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8B60555-C5FE-96DB-5097-6750DC49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the main heading style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the main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578B42-AB7C-B617-9FA8-9FE81DB30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8014-5D26-4B07-93EF-863EF23AD9F2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1EC51A-5D08-240D-E263-E6DBD8E74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4EBA3D-31C3-B0F1-D8BD-4811DF22A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1A3B-68D4-4467-A703-19DF3CFED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70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1.em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oleObject" Target="../embeddings/oleObject3.bin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3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g"/><Relationship Id="rId20" Type="http://schemas.openxmlformats.org/officeDocument/2006/relationships/image" Target="../media/image21.jpe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24" Type="http://schemas.openxmlformats.org/officeDocument/2006/relationships/image" Target="../media/image25.jpe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chart" Target="../charts/chart2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1.emf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oleObject" Target="../embeddings/oleObject4.bin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notesSlide" Target="../notesSlides/notesSlide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chart" Target="../charts/chart3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1.emf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oleObject" Target="../embeddings/oleObject5.bin"/><Relationship Id="rId5" Type="http://schemas.openxmlformats.org/officeDocument/2006/relationships/tags" Target="../tags/tag54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1.emf"/><Relationship Id="rId26" Type="http://schemas.openxmlformats.org/officeDocument/2006/relationships/image" Target="../media/image20.png"/><Relationship Id="rId3" Type="http://schemas.openxmlformats.org/officeDocument/2006/relationships/tags" Target="../tags/tag60.xml"/><Relationship Id="rId21" Type="http://schemas.openxmlformats.org/officeDocument/2006/relationships/image" Target="../media/image5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oleObject" Target="../embeddings/oleObject6.bin"/><Relationship Id="rId25" Type="http://schemas.openxmlformats.org/officeDocument/2006/relationships/image" Target="../media/image9.png"/><Relationship Id="rId2" Type="http://schemas.openxmlformats.org/officeDocument/2006/relationships/tags" Target="../tags/tag59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4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8.png"/><Relationship Id="rId5" Type="http://schemas.openxmlformats.org/officeDocument/2006/relationships/tags" Target="../tags/tag62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7.png"/><Relationship Id="rId28" Type="http://schemas.openxmlformats.org/officeDocument/2006/relationships/image" Target="../media/image29.jpeg"/><Relationship Id="rId10" Type="http://schemas.openxmlformats.org/officeDocument/2006/relationships/tags" Target="../tags/tag67.xml"/><Relationship Id="rId19" Type="http://schemas.openxmlformats.org/officeDocument/2006/relationships/chart" Target="../charts/chart4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6.png"/><Relationship Id="rId27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chart" Target="../charts/chart5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1.emf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oleObject" Target="../embeddings/oleObject8.bin"/><Relationship Id="rId5" Type="http://schemas.openxmlformats.org/officeDocument/2006/relationships/tags" Target="../tags/tag77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76.xm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6" Type="http://schemas.openxmlformats.org/officeDocument/2006/relationships/image" Target="../media/image3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 hidden="1">
            <a:extLst>
              <a:ext uri="{FF2B5EF4-FFF2-40B4-BE49-F238E27FC236}">
                <a16:creationId xmlns:a16="http://schemas.microsoft.com/office/drawing/2014/main" id="{0125E6F7-B32B-F6D7-5795-C792234856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14009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sim 4" descr="Derste not alan öğrenciler">
            <a:extLst>
              <a:ext uri="{FF2B5EF4-FFF2-40B4-BE49-F238E27FC236}">
                <a16:creationId xmlns:a16="http://schemas.microsoft.com/office/drawing/2014/main" id="{3864AE7C-7A00-CB94-F6D7-5F1E071508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4785756" y="522994"/>
            <a:ext cx="7190991" cy="5812011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DCE6F393-A465-2F83-3A10-9179F95FCC96}"/>
              </a:ext>
            </a:extLst>
          </p:cNvPr>
          <p:cNvSpPr/>
          <p:nvPr/>
        </p:nvSpPr>
        <p:spPr>
          <a:xfrm>
            <a:off x="195945" y="522997"/>
            <a:ext cx="4459182" cy="43701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Participation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Banks </a:t>
            </a:r>
            <a:r>
              <a:rPr lang="tr-T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Associationof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Türkiye </a:t>
            </a:r>
          </a:p>
          <a:p>
            <a:pPr algn="ctr"/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Training Activities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2EBF6B1B-01A5-D07F-3762-05001BB95244}"/>
              </a:ext>
            </a:extLst>
          </p:cNvPr>
          <p:cNvSpPr/>
          <p:nvPr/>
        </p:nvSpPr>
        <p:spPr>
          <a:xfrm>
            <a:off x="195945" y="4975280"/>
            <a:ext cx="4459182" cy="13597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May 2025</a:t>
            </a: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78ED55C0-7FA9-E2B4-AA5F-54202DEA51F4}"/>
              </a:ext>
            </a:extLst>
          </p:cNvPr>
          <p:cNvCxnSpPr>
            <a:cxnSpLocks/>
          </p:cNvCxnSpPr>
          <p:nvPr/>
        </p:nvCxnSpPr>
        <p:spPr>
          <a:xfrm>
            <a:off x="410180" y="3764959"/>
            <a:ext cx="3936189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>
            <a:extLst>
              <a:ext uri="{FF2B5EF4-FFF2-40B4-BE49-F238E27FC236}">
                <a16:creationId xmlns:a16="http://schemas.microsoft.com/office/drawing/2014/main" id="{7E47F145-36AF-E213-0EC8-5A7E7494A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126" y="3319976"/>
            <a:ext cx="2564296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7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Nesne 24" hidden="1">
            <a:extLst>
              <a:ext uri="{FF2B5EF4-FFF2-40B4-BE49-F238E27FC236}">
                <a16:creationId xmlns:a16="http://schemas.microsoft.com/office/drawing/2014/main" id="{2DA7AF26-341E-179B-DA5C-0E28CD929C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25" name="Nesne 24" hidden="1">
                        <a:extLst>
                          <a:ext uri="{FF2B5EF4-FFF2-40B4-BE49-F238E27FC236}">
                            <a16:creationId xmlns:a16="http://schemas.microsoft.com/office/drawing/2014/main" id="{2DA7AF26-341E-179B-DA5C-0E28CD929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kdörtgen 2">
            <a:extLst>
              <a:ext uri="{FF2B5EF4-FFF2-40B4-BE49-F238E27FC236}">
                <a16:creationId xmlns:a16="http://schemas.microsoft.com/office/drawing/2014/main" id="{3831BE51-9483-CABC-A9DA-6BB1299C24E0}"/>
              </a:ext>
            </a:extLst>
          </p:cNvPr>
          <p:cNvSpPr/>
          <p:nvPr/>
        </p:nvSpPr>
        <p:spPr>
          <a:xfrm>
            <a:off x="2350978" y="974966"/>
            <a:ext cx="3425946" cy="975525"/>
          </a:xfrm>
          <a:prstGeom prst="rect">
            <a:avLst/>
          </a:prstGeom>
          <a:solidFill>
            <a:schemeClr val="bg1"/>
          </a:solidFill>
          <a:ln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800" dirty="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2759424-E237-B837-0953-D22156C28B52}"/>
              </a:ext>
            </a:extLst>
          </p:cNvPr>
          <p:cNvSpPr/>
          <p:nvPr/>
        </p:nvSpPr>
        <p:spPr>
          <a:xfrm>
            <a:off x="2715130" y="1037586"/>
            <a:ext cx="2314070" cy="4025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8 TRAINING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	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5794FF3-7D02-D782-D5D7-BF2EBBBD4094}"/>
              </a:ext>
            </a:extLst>
          </p:cNvPr>
          <p:cNvSpPr txBox="1"/>
          <p:nvPr/>
        </p:nvSpPr>
        <p:spPr>
          <a:xfrm>
            <a:off x="2269449" y="1519604"/>
            <a:ext cx="35905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100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A total </a:t>
            </a:r>
            <a:r>
              <a:rPr lang="tr-TR" sz="1100" b="1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of 10 </a:t>
            </a:r>
            <a:r>
              <a:rPr lang="tr-TR" sz="1100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certification training courses were organized during the 2024-2025 academic years. </a:t>
            </a:r>
          </a:p>
        </p:txBody>
      </p:sp>
      <p:grpSp>
        <p:nvGrpSpPr>
          <p:cNvPr id="168" name="Grup 167">
            <a:extLst>
              <a:ext uri="{FF2B5EF4-FFF2-40B4-BE49-F238E27FC236}">
                <a16:creationId xmlns:a16="http://schemas.microsoft.com/office/drawing/2014/main" id="{4B8CBC12-8C08-7B1A-ED67-5C31DDF3A381}"/>
              </a:ext>
            </a:extLst>
          </p:cNvPr>
          <p:cNvGrpSpPr/>
          <p:nvPr/>
        </p:nvGrpSpPr>
        <p:grpSpPr>
          <a:xfrm>
            <a:off x="6818908" y="974966"/>
            <a:ext cx="3785591" cy="1079865"/>
            <a:chOff x="4287674" y="1329294"/>
            <a:chExt cx="3616652" cy="2346671"/>
          </a:xfrm>
        </p:grpSpPr>
        <p:sp>
          <p:nvSpPr>
            <p:cNvPr id="135" name="Dikdörtgen 134">
              <a:extLst>
                <a:ext uri="{FF2B5EF4-FFF2-40B4-BE49-F238E27FC236}">
                  <a16:creationId xmlns:a16="http://schemas.microsoft.com/office/drawing/2014/main" id="{230C3C30-88E8-6B9B-22A2-A0A48D220223}"/>
                </a:ext>
              </a:extLst>
            </p:cNvPr>
            <p:cNvSpPr/>
            <p:nvPr/>
          </p:nvSpPr>
          <p:spPr>
            <a:xfrm>
              <a:off x="4287674" y="1329294"/>
              <a:ext cx="3616652" cy="23466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3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2800" dirty="0">
                <a:latin typeface="Poppins" panose="00000500000000000000" pitchFamily="2" charset="-94"/>
                <a:cs typeface="Poppins" panose="00000500000000000000" pitchFamily="2" charset="-94"/>
              </a:endParaRPr>
            </a:p>
          </p:txBody>
        </p:sp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453E92DE-1D34-B53C-E36A-34FEDCA0E474}"/>
                </a:ext>
              </a:extLst>
            </p:cNvPr>
            <p:cNvSpPr/>
            <p:nvPr/>
          </p:nvSpPr>
          <p:spPr>
            <a:xfrm>
              <a:off x="4640190" y="1399533"/>
              <a:ext cx="2837824" cy="8121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175 PARTICIPANTS</a:t>
              </a:r>
            </a:p>
          </p:txBody>
        </p:sp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E9A3DA6-E035-98C4-BFB9-6100BAC9624D}"/>
                </a:ext>
              </a:extLst>
            </p:cNvPr>
            <p:cNvSpPr txBox="1"/>
            <p:nvPr/>
          </p:nvSpPr>
          <p:spPr>
            <a:xfrm>
              <a:off x="4287675" y="2281885"/>
              <a:ext cx="3616651" cy="11968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1100" dirty="0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A total of</a:t>
              </a:r>
              <a:r>
                <a:rPr lang="tr-TR" sz="1100" b="1" dirty="0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 230 people </a:t>
              </a:r>
              <a:r>
                <a:rPr lang="tr-TR" sz="1100" dirty="0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were able to participate in the</a:t>
              </a:r>
              <a:r>
                <a:rPr lang="tr-TR" sz="1100" b="1" dirty="0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 10 certification </a:t>
              </a:r>
              <a:r>
                <a:rPr lang="tr-TR" sz="1100" dirty="0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training programs organized during the 2</a:t>
              </a:r>
              <a:r>
                <a:rPr lang="tr-TR" sz="1300" dirty="0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0</a:t>
              </a:r>
              <a:r>
                <a:rPr lang="tr-TR" sz="1100" dirty="0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24-2025 academic years.</a:t>
              </a:r>
            </a:p>
          </p:txBody>
        </p:sp>
      </p:grpSp>
      <p:grpSp>
        <p:nvGrpSpPr>
          <p:cNvPr id="170" name="Grup 169">
            <a:extLst>
              <a:ext uri="{FF2B5EF4-FFF2-40B4-BE49-F238E27FC236}">
                <a16:creationId xmlns:a16="http://schemas.microsoft.com/office/drawing/2014/main" id="{665603E3-815B-444F-5E93-DC917539F873}"/>
              </a:ext>
            </a:extLst>
          </p:cNvPr>
          <p:cNvGrpSpPr/>
          <p:nvPr/>
        </p:nvGrpSpPr>
        <p:grpSpPr>
          <a:xfrm>
            <a:off x="361583" y="125298"/>
            <a:ext cx="11468833" cy="759921"/>
            <a:chOff x="361583" y="329139"/>
            <a:chExt cx="11468833" cy="759921"/>
          </a:xfrm>
        </p:grpSpPr>
        <p:sp>
          <p:nvSpPr>
            <p:cNvPr id="2" name="Dikdörtgen 1">
              <a:extLst>
                <a:ext uri="{FF2B5EF4-FFF2-40B4-BE49-F238E27FC236}">
                  <a16:creationId xmlns:a16="http://schemas.microsoft.com/office/drawing/2014/main" id="{79DAEC5C-4C2E-C86C-EF6C-E4A3D94D68D0}"/>
                </a:ext>
              </a:extLst>
            </p:cNvPr>
            <p:cNvSpPr/>
            <p:nvPr/>
          </p:nvSpPr>
          <p:spPr>
            <a:xfrm>
              <a:off x="361583" y="329139"/>
              <a:ext cx="11468833" cy="759921"/>
            </a:xfrm>
            <a:prstGeom prst="rect">
              <a:avLst/>
            </a:prstGeom>
            <a:solidFill>
              <a:srgbClr val="7387A5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endParaRPr>
            </a:p>
          </p:txBody>
        </p:sp>
        <p:sp>
          <p:nvSpPr>
            <p:cNvPr id="139" name="Dikdörtgen 138">
              <a:extLst>
                <a:ext uri="{FF2B5EF4-FFF2-40B4-BE49-F238E27FC236}">
                  <a16:creationId xmlns:a16="http://schemas.microsoft.com/office/drawing/2014/main" id="{EF48A735-E5C8-5039-A9D2-6F95EE3AE7E6}"/>
                </a:ext>
              </a:extLst>
            </p:cNvPr>
            <p:cNvSpPr/>
            <p:nvPr/>
          </p:nvSpPr>
          <p:spPr>
            <a:xfrm>
              <a:off x="555815" y="481506"/>
              <a:ext cx="11074081" cy="455186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INTRODUCTION</a:t>
              </a:r>
              <a:endPara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endParaRPr>
            </a:p>
          </p:txBody>
        </p:sp>
      </p:grpSp>
      <p:graphicFrame>
        <p:nvGraphicFramePr>
          <p:cNvPr id="18" name="Tablo 18">
            <a:extLst>
              <a:ext uri="{FF2B5EF4-FFF2-40B4-BE49-F238E27FC236}">
                <a16:creationId xmlns:a16="http://schemas.microsoft.com/office/drawing/2014/main" id="{0772E50C-2D92-393D-8A70-9592B26A0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24019"/>
              </p:ext>
            </p:extLst>
          </p:nvPr>
        </p:nvGraphicFramePr>
        <p:xfrm>
          <a:off x="361583" y="2087153"/>
          <a:ext cx="11468832" cy="45720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6784932">
                  <a:extLst>
                    <a:ext uri="{9D8B030D-6E8A-4147-A177-3AD203B41FA5}">
                      <a16:colId xmlns:a16="http://schemas.microsoft.com/office/drawing/2014/main" val="2647155297"/>
                    </a:ext>
                  </a:extLst>
                </a:gridCol>
                <a:gridCol w="2341950">
                  <a:extLst>
                    <a:ext uri="{9D8B030D-6E8A-4147-A177-3AD203B41FA5}">
                      <a16:colId xmlns:a16="http://schemas.microsoft.com/office/drawing/2014/main" val="4112999277"/>
                    </a:ext>
                  </a:extLst>
                </a:gridCol>
                <a:gridCol w="2341950">
                  <a:extLst>
                    <a:ext uri="{9D8B030D-6E8A-4147-A177-3AD203B41FA5}">
                      <a16:colId xmlns:a16="http://schemas.microsoft.com/office/drawing/2014/main" val="2714230625"/>
                    </a:ext>
                  </a:extLst>
                </a:gridCol>
              </a:tblGrid>
              <a:tr h="303460">
                <a:tc>
                  <a:txBody>
                    <a:bodyPr/>
                    <a:lstStyle/>
                    <a:p>
                      <a:r>
                        <a:rPr lang="tr-TR" sz="1400" dirty="0"/>
                        <a:t>CERTIFICATION 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NUMBER OF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NUMBER OF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529476"/>
                  </a:ext>
                </a:extLst>
              </a:tr>
              <a:tr h="30346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tr-TR" sz="1200" kern="1200" dirty="0">
                          <a:solidFill>
                            <a:schemeClr val="dk1"/>
                          </a:solidFill>
                        </a:rPr>
                        <a:t>Interest-Free Banking Standards Compliance Certification Training </a:t>
                      </a:r>
                      <a:r>
                        <a:rPr lang="tr-TR" sz="1200" kern="1200" dirty="0">
                          <a:solidFill>
                            <a:srgbClr val="FF0000"/>
                          </a:solidFill>
                        </a:rPr>
                        <a:t>(Group 1)</a:t>
                      </a:r>
                      <a:endParaRPr lang="tr-TR" sz="1200" kern="1200" dirty="0">
                        <a:solidFill>
                          <a:srgbClr val="FF0000"/>
                        </a:solidFill>
                        <a:latin typeface="Poppins" panose="00000500000000000000" pitchFamily="2" charset="-94"/>
                        <a:ea typeface="+mn-ea"/>
                        <a:cs typeface="Poppins" panose="00000500000000000000" pitchFamily="2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745456"/>
                  </a:ext>
                </a:extLst>
              </a:tr>
              <a:tr h="303460">
                <a:tc>
                  <a:txBody>
                    <a:bodyPr/>
                    <a:lstStyle/>
                    <a:p>
                      <a:r>
                        <a:rPr lang="tr-TR" sz="1200" dirty="0"/>
                        <a:t>Treasury and Risk Management Expert Certification Training </a:t>
                      </a:r>
                      <a:endParaRPr lang="tr-TR" sz="1200" dirty="0">
                        <a:latin typeface="Poppins" panose="00000500000000000000" pitchFamily="2" charset="-94"/>
                        <a:cs typeface="Poppins" panose="00000500000000000000" pitchFamily="2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Poppins" panose="00000500000000000000" pitchFamily="2" charset="-94"/>
                        <a:ea typeface="+mn-ea"/>
                        <a:cs typeface="Poppins" panose="00000500000000000000" pitchFamily="2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97842"/>
                  </a:ext>
                </a:extLst>
              </a:tr>
              <a:tr h="303460">
                <a:tc>
                  <a:txBody>
                    <a:bodyPr/>
                    <a:lstStyle/>
                    <a:p>
                      <a:r>
                        <a:rPr lang="tr-TR" sz="1200" dirty="0"/>
                        <a:t>Human Resources Expert Certification Training</a:t>
                      </a:r>
                      <a:endParaRPr lang="tr-TR" sz="1200" dirty="0">
                        <a:latin typeface="Poppins" panose="00000500000000000000" pitchFamily="2" charset="-94"/>
                        <a:cs typeface="Poppins" panose="00000500000000000000" pitchFamily="2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Poppins" panose="00000500000000000000" pitchFamily="2" charset="-94"/>
                        <a:ea typeface="+mn-ea"/>
                        <a:cs typeface="Poppins" panose="00000500000000000000" pitchFamily="2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767026"/>
                  </a:ext>
                </a:extLst>
              </a:tr>
              <a:tr h="456555">
                <a:tc>
                  <a:txBody>
                    <a:bodyPr/>
                    <a:lstStyle/>
                    <a:p>
                      <a:r>
                        <a:rPr lang="tr-T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Participation Banking Principles and Standards Compliance Certification Training (Group 1)</a:t>
                      </a:r>
                    </a:p>
                    <a:p>
                      <a:r>
                        <a:rPr lang="tr-TR" sz="1200" i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(Turkish Banking Regulation and Supervision Agency)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tr-TR" sz="1400" kern="1200" dirty="0">
                        <a:solidFill>
                          <a:schemeClr val="dk1"/>
                        </a:solidFill>
                        <a:latin typeface="Poppins" panose="00000500000000000000" pitchFamily="2" charset="-94"/>
                        <a:ea typeface="+mn-ea"/>
                        <a:cs typeface="Poppins" panose="00000500000000000000" pitchFamily="2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6917"/>
                  </a:ext>
                </a:extLst>
              </a:tr>
              <a:tr h="456555">
                <a:tc>
                  <a:txBody>
                    <a:bodyPr/>
                    <a:lstStyle/>
                    <a:p>
                      <a:r>
                        <a:rPr lang="tr-T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Participation Banking Principles and Standards Compliance Certification Training (Group 2)</a:t>
                      </a:r>
                    </a:p>
                    <a:p>
                      <a:r>
                        <a:rPr lang="tr-TR" sz="1200" i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(Central Bank of the Republic of Turkey)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238733"/>
                  </a:ext>
                </a:extLst>
              </a:tr>
              <a:tr h="303460">
                <a:tc>
                  <a:txBody>
                    <a:bodyPr/>
                    <a:lstStyle/>
                    <a:p>
                      <a:r>
                        <a:rPr lang="tr-TR" sz="1200" dirty="0"/>
                        <a:t>Basic Level Participation Finance Certification Training (1st Group)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 </a:t>
                      </a:r>
                      <a:r>
                        <a:rPr lang="tr-TR" sz="1200" i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(Yaz Information Systems)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700280"/>
                  </a:ext>
                </a:extLst>
              </a:tr>
              <a:tr h="303460">
                <a:tc>
                  <a:txBody>
                    <a:bodyPr/>
                    <a:lstStyle/>
                    <a:p>
                      <a:r>
                        <a:rPr lang="tr-TR" sz="1200" dirty="0"/>
                        <a:t>Advanced Participation Finance Certification Training</a:t>
                      </a:r>
                    </a:p>
                    <a:p>
                      <a:r>
                        <a:rPr lang="tr-TR" sz="1200" i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(World Participation Bank Inc.)</a:t>
                      </a:r>
                      <a:endParaRPr lang="tr-TR" sz="12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478241"/>
                  </a:ext>
                </a:extLst>
              </a:tr>
              <a:tr h="303460">
                <a:tc>
                  <a:txBody>
                    <a:bodyPr/>
                    <a:lstStyle/>
                    <a:p>
                      <a:r>
                        <a:rPr lang="tr-TR" sz="1200" dirty="0"/>
                        <a:t>Basic Level Participation Finance Certification Training (Group 2)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tr-TR" sz="1200" i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(Public Oversight Authority of the Republic of Turkey)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878741"/>
                  </a:ext>
                </a:extLst>
              </a:tr>
              <a:tr h="30346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tr-TR" sz="1200" kern="1200" dirty="0">
                          <a:solidFill>
                            <a:schemeClr val="dk1"/>
                          </a:solidFill>
                        </a:rPr>
                        <a:t>Interest-Free Banking Standards Compliance Certification Training </a:t>
                      </a:r>
                      <a:r>
                        <a:rPr lang="tr-TR" sz="1200" kern="1200" dirty="0">
                          <a:solidFill>
                            <a:srgbClr val="FF0000"/>
                          </a:solidFill>
                        </a:rPr>
                        <a:t>(2nd Group)</a:t>
                      </a:r>
                      <a:endParaRPr lang="tr-TR" sz="1200" kern="1200" dirty="0">
                        <a:solidFill>
                          <a:srgbClr val="FF0000"/>
                        </a:solidFill>
                        <a:latin typeface="Poppins" panose="00000500000000000000" pitchFamily="2" charset="-94"/>
                        <a:ea typeface="+mn-ea"/>
                        <a:cs typeface="Poppins" panose="00000500000000000000" pitchFamily="2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884006"/>
                  </a:ext>
                </a:extLst>
              </a:tr>
              <a:tr h="3034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>
                          <a:solidFill>
                            <a:schemeClr val="dk1"/>
                          </a:solidFill>
                        </a:rPr>
                        <a:t>Interest-Free Banking Standards Compliance Certification Training </a:t>
                      </a:r>
                      <a:r>
                        <a:rPr lang="tr-TR" sz="1200" kern="1200" dirty="0">
                          <a:solidFill>
                            <a:srgbClr val="FF0000"/>
                          </a:solidFill>
                        </a:rPr>
                        <a:t>(Group 3)</a:t>
                      </a:r>
                      <a:endParaRPr lang="tr-TR" sz="1200" kern="1200" dirty="0">
                        <a:solidFill>
                          <a:srgbClr val="FF0000"/>
                        </a:solidFill>
                        <a:latin typeface="Poppins" panose="00000500000000000000" pitchFamily="2" charset="-94"/>
                        <a:ea typeface="+mn-ea"/>
                        <a:cs typeface="Poppins" panose="00000500000000000000" pitchFamily="2" charset="-94"/>
                      </a:endParaRPr>
                    </a:p>
                    <a:p>
                      <a:pPr marL="0" algn="l" defTabSz="914377" rtl="0" eaLnBrk="1" latinLnBrk="0" hangingPunct="1"/>
                      <a:endParaRPr lang="tr-TR" sz="1200" kern="1200" dirty="0">
                        <a:solidFill>
                          <a:schemeClr val="dk1"/>
                        </a:solidFill>
                        <a:latin typeface="Poppins" panose="00000500000000000000" pitchFamily="2" charset="-94"/>
                        <a:ea typeface="+mn-ea"/>
                        <a:cs typeface="Poppins" panose="00000500000000000000" pitchFamily="2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75047"/>
                  </a:ext>
                </a:extLst>
              </a:tr>
              <a:tr h="303460">
                <a:tc>
                  <a:txBody>
                    <a:bodyPr/>
                    <a:lstStyle/>
                    <a:p>
                      <a:r>
                        <a:rPr lang="tr-TR" sz="1400" b="1" dirty="0"/>
                        <a:t>TOTAL</a:t>
                      </a:r>
                      <a:endParaRPr lang="tr-TR" sz="1400" b="1" dirty="0">
                        <a:latin typeface="Poppins" panose="00000500000000000000" pitchFamily="2" charset="-94"/>
                        <a:cs typeface="Poppins" panose="00000500000000000000" pitchFamily="2" charset="-9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kern="1200" dirty="0">
                          <a:solidFill>
                            <a:schemeClr val="dk1"/>
                          </a:solidFill>
                          <a:latin typeface="Poppins" panose="00000500000000000000" pitchFamily="2" charset="-94"/>
                          <a:ea typeface="+mn-ea"/>
                          <a:cs typeface="Poppins" panose="00000500000000000000" pitchFamily="2" charset="-94"/>
                        </a:rPr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674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60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2D7B970F-BAB1-B741-5D35-F801A057562D}"/>
              </a:ext>
            </a:extLst>
          </p:cNvPr>
          <p:cNvSpPr/>
          <p:nvPr/>
        </p:nvSpPr>
        <p:spPr>
          <a:xfrm>
            <a:off x="254874" y="2824223"/>
            <a:ext cx="11074081" cy="214131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INTERNATIONAL</a:t>
            </a:r>
          </a:p>
          <a:p>
            <a:pPr algn="ctr"/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EVENTS</a:t>
            </a:r>
          </a:p>
        </p:txBody>
      </p:sp>
      <p:pic>
        <p:nvPicPr>
          <p:cNvPr id="2" name="Picture 2" descr="Uluslararası Sözleşmeler, Bütün Konular, Mesleki Yeterlilik Eğitimi">
            <a:extLst>
              <a:ext uri="{FF2B5EF4-FFF2-40B4-BE49-F238E27FC236}">
                <a16:creationId xmlns:a16="http://schemas.microsoft.com/office/drawing/2014/main" id="{DEF8718D-D09C-D190-07B1-FBB3002F9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9"/>
          <a:stretch/>
        </p:blipFill>
        <p:spPr bwMode="auto">
          <a:xfrm>
            <a:off x="3808070" y="596637"/>
            <a:ext cx="3981691" cy="21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3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7620A8C-8BBA-8F1F-EB8F-625621C9513E}"/>
              </a:ext>
            </a:extLst>
          </p:cNvPr>
          <p:cNvSpPr/>
          <p:nvPr/>
        </p:nvSpPr>
        <p:spPr>
          <a:xfrm>
            <a:off x="361583" y="329139"/>
            <a:ext cx="11468833" cy="759921"/>
          </a:xfrm>
          <a:prstGeom prst="rect">
            <a:avLst/>
          </a:prstGeom>
          <a:solidFill>
            <a:srgbClr val="94A3B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D7B970F-BAB1-B741-5D35-F801A057562D}"/>
              </a:ext>
            </a:extLst>
          </p:cNvPr>
          <p:cNvSpPr/>
          <p:nvPr/>
        </p:nvSpPr>
        <p:spPr>
          <a:xfrm>
            <a:off x="555815" y="481506"/>
            <a:ext cx="11074081" cy="45518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INTERNATIONAL TRAINING PROGRAMS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BED9705C-4781-BE8D-4613-493BB95CF01F}"/>
              </a:ext>
            </a:extLst>
          </p:cNvPr>
          <p:cNvSpPr/>
          <p:nvPr/>
        </p:nvSpPr>
        <p:spPr>
          <a:xfrm>
            <a:off x="1382809" y="1558276"/>
            <a:ext cx="2661017" cy="2061224"/>
          </a:xfrm>
          <a:prstGeom prst="rect">
            <a:avLst/>
          </a:prstGeom>
          <a:solidFill>
            <a:schemeClr val="bg1"/>
          </a:solidFill>
          <a:ln w="76200">
            <a:solidFill>
              <a:srgbClr val="9FA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t" anchorCtr="1"/>
          <a:lstStyle/>
          <a:p>
            <a:pPr algn="ctr"/>
            <a:r>
              <a:rPr lang="en-US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International Field Training</a:t>
            </a:r>
          </a:p>
          <a:p>
            <a:pPr algn="ctr"/>
            <a:r>
              <a:rPr lang="tr-TR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(KUWİT)</a:t>
            </a:r>
          </a:p>
          <a:p>
            <a:pPr algn="ctr"/>
            <a:endParaRPr lang="tr-TR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b="1" dirty="0" err="1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Warba </a:t>
            </a:r>
            <a:r>
              <a:rPr lang="tr-TR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Bank</a:t>
            </a:r>
          </a:p>
          <a:p>
            <a:pPr algn="ctr"/>
            <a:r>
              <a:rPr lang="tr-TR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IBK</a:t>
            </a:r>
            <a:endParaRPr lang="en-US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4018048C-8383-658A-BE96-890EB115776C}"/>
              </a:ext>
            </a:extLst>
          </p:cNvPr>
          <p:cNvSpPr/>
          <p:nvPr/>
        </p:nvSpPr>
        <p:spPr>
          <a:xfrm>
            <a:off x="4353412" y="1558276"/>
            <a:ext cx="2661017" cy="2061224"/>
          </a:xfrm>
          <a:prstGeom prst="rect">
            <a:avLst/>
          </a:prstGeom>
          <a:solidFill>
            <a:schemeClr val="bg1"/>
          </a:solidFill>
          <a:ln w="76200">
            <a:solidFill>
              <a:srgbClr val="9FA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t" anchorCtr="1"/>
          <a:lstStyle/>
          <a:p>
            <a:pPr algn="ctr"/>
            <a:r>
              <a:rPr lang="tr-TR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Kyrgyzstan Central Bank </a:t>
            </a:r>
            <a:r>
              <a:rPr lang="tr-TR" b="1" dirty="0" err="1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Seminar </a:t>
            </a:r>
            <a:r>
              <a:rPr lang="tr-TR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Program</a:t>
            </a:r>
          </a:p>
          <a:p>
            <a:pPr algn="ctr"/>
            <a:endParaRPr lang="tr-TR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TCMB&amp;TKBB</a:t>
            </a:r>
          </a:p>
          <a:p>
            <a:pPr algn="ctr"/>
            <a:r>
              <a:rPr lang="tr-TR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In cooperation with</a:t>
            </a:r>
            <a:r>
              <a:rPr lang="en-US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BD39AB1-10AB-32C8-2B6D-D4A3AB9E0A25}"/>
              </a:ext>
            </a:extLst>
          </p:cNvPr>
          <p:cNvSpPr/>
          <p:nvPr/>
        </p:nvSpPr>
        <p:spPr>
          <a:xfrm>
            <a:off x="7324015" y="1558276"/>
            <a:ext cx="2661017" cy="2061224"/>
          </a:xfrm>
          <a:prstGeom prst="rect">
            <a:avLst/>
          </a:prstGeom>
          <a:solidFill>
            <a:schemeClr val="bg1"/>
          </a:solidFill>
          <a:ln w="76200">
            <a:solidFill>
              <a:srgbClr val="9FA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rtlCol="0" anchor="t" anchorCtr="1"/>
          <a:lstStyle/>
          <a:p>
            <a:pPr algn="ctr"/>
            <a:r>
              <a:rPr lang="en-US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b="1" dirty="0" err="1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Council of Central Banks of </a:t>
            </a:r>
            <a:r>
              <a:rPr lang="en-US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Turkic </a:t>
            </a:r>
            <a:r>
              <a:rPr lang="en-US" b="1" dirty="0" err="1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States </a:t>
            </a:r>
            <a:r>
              <a:rPr lang="tr-TR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(</a:t>
            </a:r>
            <a:r>
              <a:rPr lang="tr-TR" sz="1600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CBATS)</a:t>
            </a:r>
          </a:p>
          <a:p>
            <a:pPr algn="ctr"/>
            <a:endParaRPr lang="tr-TR" sz="16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sz="1600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Training and Field Visit Program </a:t>
            </a:r>
            <a:endParaRPr lang="tr-TR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C89ECF6-5F17-4810-3481-5934D0EA8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394" y="4088716"/>
            <a:ext cx="2813621" cy="1149813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63F12986-1523-8857-9544-DAF6F6F71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609" y="3897295"/>
            <a:ext cx="981212" cy="847843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D8961A3A-C5CC-7BC9-2A01-2264E20E0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818" y="4764818"/>
            <a:ext cx="2276793" cy="581106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53801757-1CB0-7A2E-159F-D31FE7B28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5026" y="4088716"/>
            <a:ext cx="2813621" cy="128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3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7620A8C-8BBA-8F1F-EB8F-625621C9513E}"/>
              </a:ext>
            </a:extLst>
          </p:cNvPr>
          <p:cNvSpPr/>
          <p:nvPr/>
        </p:nvSpPr>
        <p:spPr>
          <a:xfrm>
            <a:off x="361583" y="329139"/>
            <a:ext cx="11468833" cy="759921"/>
          </a:xfrm>
          <a:prstGeom prst="rect">
            <a:avLst/>
          </a:prstGeom>
          <a:solidFill>
            <a:srgbClr val="94A3B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D7B970F-BAB1-B741-5D35-F801A057562D}"/>
              </a:ext>
            </a:extLst>
          </p:cNvPr>
          <p:cNvSpPr/>
          <p:nvPr/>
        </p:nvSpPr>
        <p:spPr>
          <a:xfrm>
            <a:off x="555815" y="481506"/>
            <a:ext cx="11074081" cy="45518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DIGITALIZATION IN EDUCATION</a:t>
            </a:r>
          </a:p>
        </p:txBody>
      </p:sp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C94718AB-0E4B-2362-1CD3-9E5D47562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207850"/>
              </p:ext>
            </p:extLst>
          </p:nvPr>
        </p:nvGraphicFramePr>
        <p:xfrm>
          <a:off x="555815" y="1610759"/>
          <a:ext cx="10817096" cy="448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575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7620A8C-8BBA-8F1F-EB8F-625621C9513E}"/>
              </a:ext>
            </a:extLst>
          </p:cNvPr>
          <p:cNvSpPr/>
          <p:nvPr/>
        </p:nvSpPr>
        <p:spPr>
          <a:xfrm>
            <a:off x="361583" y="329139"/>
            <a:ext cx="11468833" cy="759921"/>
          </a:xfrm>
          <a:prstGeom prst="rect">
            <a:avLst/>
          </a:prstGeom>
          <a:solidFill>
            <a:srgbClr val="94A3B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D7B970F-BAB1-B741-5D35-F801A057562D}"/>
              </a:ext>
            </a:extLst>
          </p:cNvPr>
          <p:cNvSpPr/>
          <p:nvPr/>
        </p:nvSpPr>
        <p:spPr>
          <a:xfrm>
            <a:off x="555815" y="481506"/>
            <a:ext cx="11074081" cy="45518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OUR STRATEGIC GOALS</a:t>
            </a:r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73B749FA-3041-06F6-0A1E-1B754A1CA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038507"/>
              </p:ext>
            </p:extLst>
          </p:nvPr>
        </p:nvGraphicFramePr>
        <p:xfrm>
          <a:off x="361583" y="1241427"/>
          <a:ext cx="11665317" cy="550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4106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7620A8C-8BBA-8F1F-EB8F-625621C9513E}"/>
              </a:ext>
            </a:extLst>
          </p:cNvPr>
          <p:cNvSpPr/>
          <p:nvPr/>
        </p:nvSpPr>
        <p:spPr>
          <a:xfrm>
            <a:off x="361583" y="329139"/>
            <a:ext cx="11468833" cy="759921"/>
          </a:xfrm>
          <a:prstGeom prst="rect">
            <a:avLst/>
          </a:prstGeom>
          <a:solidFill>
            <a:srgbClr val="94A3B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D7B970F-BAB1-B741-5D35-F801A057562D}"/>
              </a:ext>
            </a:extLst>
          </p:cNvPr>
          <p:cNvSpPr/>
          <p:nvPr/>
        </p:nvSpPr>
        <p:spPr>
          <a:xfrm>
            <a:off x="555815" y="481506"/>
            <a:ext cx="11074081" cy="45518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OUR STRATEGIC GOALS</a:t>
            </a:r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73B749FA-3041-06F6-0A1E-1B754A1CA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280579"/>
              </p:ext>
            </p:extLst>
          </p:nvPr>
        </p:nvGraphicFramePr>
        <p:xfrm>
          <a:off x="361583" y="1241427"/>
          <a:ext cx="11665317" cy="550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595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 hidden="1">
            <a:extLst>
              <a:ext uri="{FF2B5EF4-FFF2-40B4-BE49-F238E27FC236}">
                <a16:creationId xmlns:a16="http://schemas.microsoft.com/office/drawing/2014/main" id="{0125E6F7-B32B-F6D7-5795-C792234856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4" name="Nesne 3" hidden="1">
                        <a:extLst>
                          <a:ext uri="{FF2B5EF4-FFF2-40B4-BE49-F238E27FC236}">
                            <a16:creationId xmlns:a16="http://schemas.microsoft.com/office/drawing/2014/main" id="{0125E6F7-B32B-F6D7-5795-C79223485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sim 4" descr="Derste not alan öğrenciler">
            <a:extLst>
              <a:ext uri="{FF2B5EF4-FFF2-40B4-BE49-F238E27FC236}">
                <a16:creationId xmlns:a16="http://schemas.microsoft.com/office/drawing/2014/main" id="{3864AE7C-7A00-CB94-F6D7-5F1E071508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4785756" y="522994"/>
            <a:ext cx="7190991" cy="5812011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DCE6F393-A465-2F83-3A10-9179F95FCC96}"/>
              </a:ext>
            </a:extLst>
          </p:cNvPr>
          <p:cNvSpPr/>
          <p:nvPr/>
        </p:nvSpPr>
        <p:spPr>
          <a:xfrm>
            <a:off x="195945" y="522997"/>
            <a:ext cx="4459182" cy="58120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THANK YOU</a:t>
            </a:r>
          </a:p>
          <a:p>
            <a:pPr algn="ctr"/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8131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Nesne 24" hidden="1">
            <a:extLst>
              <a:ext uri="{FF2B5EF4-FFF2-40B4-BE49-F238E27FC236}">
                <a16:creationId xmlns:a16="http://schemas.microsoft.com/office/drawing/2014/main" id="{2DA7AF26-341E-179B-DA5C-0E28CD929C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7376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6" imgH="416" progId="TCLayout.ActiveDocument.1">
                  <p:embed/>
                </p:oleObj>
              </mc:Choice>
              <mc:Fallback>
                <p:oleObj name="think-cell Slide" r:id="rId28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Dikdörtgen 149">
            <a:extLst>
              <a:ext uri="{FF2B5EF4-FFF2-40B4-BE49-F238E27FC236}">
                <a16:creationId xmlns:a16="http://schemas.microsoft.com/office/drawing/2014/main" id="{70DA4876-DD49-BBA5-EE56-1DC25699C2DD}"/>
              </a:ext>
            </a:extLst>
          </p:cNvPr>
          <p:cNvSpPr/>
          <p:nvPr/>
        </p:nvSpPr>
        <p:spPr>
          <a:xfrm>
            <a:off x="348893" y="4388742"/>
            <a:ext cx="11507239" cy="2304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831BE51-9483-CABC-A9DA-6BB1299C24E0}"/>
              </a:ext>
            </a:extLst>
          </p:cNvPr>
          <p:cNvSpPr/>
          <p:nvPr/>
        </p:nvSpPr>
        <p:spPr>
          <a:xfrm>
            <a:off x="335511" y="1346513"/>
            <a:ext cx="3616652" cy="2346671"/>
          </a:xfrm>
          <a:prstGeom prst="rect">
            <a:avLst/>
          </a:prstGeom>
          <a:solidFill>
            <a:schemeClr val="bg1"/>
          </a:solidFill>
          <a:ln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800" dirty="0"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2759424-E237-B837-0953-D22156C28B52}"/>
              </a:ext>
            </a:extLst>
          </p:cNvPr>
          <p:cNvSpPr/>
          <p:nvPr/>
        </p:nvSpPr>
        <p:spPr>
          <a:xfrm>
            <a:off x="545255" y="1427902"/>
            <a:ext cx="3197164" cy="9394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1,607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5794FF3-7D02-D782-D5D7-BF2EBBBD4094}"/>
              </a:ext>
            </a:extLst>
          </p:cNvPr>
          <p:cNvSpPr txBox="1"/>
          <p:nvPr/>
        </p:nvSpPr>
        <p:spPr>
          <a:xfrm>
            <a:off x="368098" y="2458396"/>
            <a:ext cx="35905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During the 2003-2025 education periods, a total of</a:t>
            </a:r>
            <a:r>
              <a:rPr lang="tr-TR" sz="1400" b="1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1,607 </a:t>
            </a:r>
            <a:r>
              <a:rPr lang="tr-TR" sz="1400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training programs were organized over</a:t>
            </a:r>
            <a:r>
              <a:rPr lang="tr-TR" sz="1400" b="1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3,203 </a:t>
            </a:r>
            <a:r>
              <a:rPr lang="tr-TR" sz="1400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days. </a:t>
            </a:r>
          </a:p>
        </p:txBody>
      </p:sp>
      <p:grpSp>
        <p:nvGrpSpPr>
          <p:cNvPr id="168" name="Grup 167">
            <a:extLst>
              <a:ext uri="{FF2B5EF4-FFF2-40B4-BE49-F238E27FC236}">
                <a16:creationId xmlns:a16="http://schemas.microsoft.com/office/drawing/2014/main" id="{4B8CBC12-8C08-7B1A-ED67-5C31DDF3A381}"/>
              </a:ext>
            </a:extLst>
          </p:cNvPr>
          <p:cNvGrpSpPr/>
          <p:nvPr/>
        </p:nvGrpSpPr>
        <p:grpSpPr>
          <a:xfrm>
            <a:off x="4287674" y="1329294"/>
            <a:ext cx="3623165" cy="2346671"/>
            <a:chOff x="4287674" y="1329294"/>
            <a:chExt cx="3623165" cy="2346671"/>
          </a:xfrm>
        </p:grpSpPr>
        <p:sp>
          <p:nvSpPr>
            <p:cNvPr id="135" name="Dikdörtgen 134">
              <a:extLst>
                <a:ext uri="{FF2B5EF4-FFF2-40B4-BE49-F238E27FC236}">
                  <a16:creationId xmlns:a16="http://schemas.microsoft.com/office/drawing/2014/main" id="{230C3C30-88E8-6B9B-22A2-A0A48D220223}"/>
                </a:ext>
              </a:extLst>
            </p:cNvPr>
            <p:cNvSpPr/>
            <p:nvPr/>
          </p:nvSpPr>
          <p:spPr>
            <a:xfrm>
              <a:off x="4287674" y="1329294"/>
              <a:ext cx="3616652" cy="23466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3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2800" dirty="0">
                <a:latin typeface="Poppins" panose="00000500000000000000" pitchFamily="2" charset="-94"/>
                <a:cs typeface="Poppins" panose="00000500000000000000" pitchFamily="2" charset="-94"/>
              </a:endParaRPr>
            </a:p>
          </p:txBody>
        </p:sp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453E92DE-1D34-B53C-E36A-34FEDCA0E474}"/>
                </a:ext>
              </a:extLst>
            </p:cNvPr>
            <p:cNvSpPr/>
            <p:nvPr/>
          </p:nvSpPr>
          <p:spPr>
            <a:xfrm>
              <a:off x="4494274" y="1427902"/>
              <a:ext cx="3197164" cy="93949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37,554</a:t>
              </a:r>
            </a:p>
          </p:txBody>
        </p:sp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E9A3DA6-E035-98C4-BFB9-6100BAC9624D}"/>
                </a:ext>
              </a:extLst>
            </p:cNvPr>
            <p:cNvSpPr txBox="1"/>
            <p:nvPr/>
          </p:nvSpPr>
          <p:spPr>
            <a:xfrm>
              <a:off x="4294188" y="2447186"/>
              <a:ext cx="361665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1400" dirty="0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A total of</a:t>
              </a:r>
              <a:r>
                <a:rPr lang="tr-TR" sz="1400" b="1" dirty="0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 37,554 </a:t>
              </a:r>
              <a:r>
                <a:rPr lang="tr-TR" sz="1400" dirty="0" err="1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people</a:t>
              </a:r>
              <a:r>
                <a:rPr lang="tr-TR" sz="1400" dirty="0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 </a:t>
              </a:r>
              <a:r>
                <a:rPr lang="tr-TR" sz="1400" dirty="0" err="1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participated</a:t>
              </a:r>
              <a:r>
                <a:rPr lang="tr-TR" sz="1400" dirty="0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  in the</a:t>
              </a:r>
              <a:r>
                <a:rPr lang="tr-TR" sz="1400" b="1" dirty="0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 1,607 </a:t>
              </a:r>
              <a:r>
                <a:rPr lang="tr-TR" sz="1400" dirty="0">
                  <a:solidFill>
                    <a:srgbClr val="333F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training programs organized during the 2003-2025 period.</a:t>
              </a:r>
            </a:p>
          </p:txBody>
        </p:sp>
      </p:grpSp>
      <p:grpSp>
        <p:nvGrpSpPr>
          <p:cNvPr id="169" name="Grup 168">
            <a:extLst>
              <a:ext uri="{FF2B5EF4-FFF2-40B4-BE49-F238E27FC236}">
                <a16:creationId xmlns:a16="http://schemas.microsoft.com/office/drawing/2014/main" id="{850B3745-38EA-6AD0-5A3D-344EDCFB4565}"/>
              </a:ext>
            </a:extLst>
          </p:cNvPr>
          <p:cNvGrpSpPr/>
          <p:nvPr/>
        </p:nvGrpSpPr>
        <p:grpSpPr>
          <a:xfrm>
            <a:off x="8239837" y="1312075"/>
            <a:ext cx="3630056" cy="2346671"/>
            <a:chOff x="8239837" y="1312075"/>
            <a:chExt cx="3630056" cy="2346671"/>
          </a:xfrm>
        </p:grpSpPr>
        <p:sp>
          <p:nvSpPr>
            <p:cNvPr id="136" name="Dikdörtgen 135">
              <a:extLst>
                <a:ext uri="{FF2B5EF4-FFF2-40B4-BE49-F238E27FC236}">
                  <a16:creationId xmlns:a16="http://schemas.microsoft.com/office/drawing/2014/main" id="{F5892DA8-BB47-FE14-5312-AB9B44E7E2BD}"/>
                </a:ext>
              </a:extLst>
            </p:cNvPr>
            <p:cNvSpPr/>
            <p:nvPr/>
          </p:nvSpPr>
          <p:spPr>
            <a:xfrm>
              <a:off x="8239837" y="1312075"/>
              <a:ext cx="3616652" cy="23466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3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2800" dirty="0">
                <a:latin typeface="Poppins" panose="00000500000000000000" pitchFamily="2" charset="-94"/>
                <a:cs typeface="Poppins" panose="00000500000000000000" pitchFamily="2" charset="-94"/>
              </a:endParaRPr>
            </a:p>
          </p:txBody>
        </p:sp>
        <p:sp>
          <p:nvSpPr>
            <p:cNvPr id="8" name="Dikdörtgen 7">
              <a:extLst>
                <a:ext uri="{FF2B5EF4-FFF2-40B4-BE49-F238E27FC236}">
                  <a16:creationId xmlns:a16="http://schemas.microsoft.com/office/drawing/2014/main" id="{C70BB40E-319A-572B-8911-810C61C493C5}"/>
                </a:ext>
              </a:extLst>
            </p:cNvPr>
            <p:cNvSpPr/>
            <p:nvPr/>
          </p:nvSpPr>
          <p:spPr>
            <a:xfrm>
              <a:off x="8449581" y="1427901"/>
              <a:ext cx="3197164" cy="9394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104</a:t>
              </a:r>
            </a:p>
          </p:txBody>
        </p:sp>
        <p:sp>
          <p:nvSpPr>
            <p:cNvPr id="13" name="Metin kutusu 12">
              <a:extLst>
                <a:ext uri="{FF2B5EF4-FFF2-40B4-BE49-F238E27FC236}">
                  <a16:creationId xmlns:a16="http://schemas.microsoft.com/office/drawing/2014/main" id="{69CCAE96-F80E-8D80-C80A-4C2D97FBB1B9}"/>
                </a:ext>
              </a:extLst>
            </p:cNvPr>
            <p:cNvSpPr txBox="1"/>
            <p:nvPr/>
          </p:nvSpPr>
          <p:spPr>
            <a:xfrm>
              <a:off x="8253241" y="2447186"/>
              <a:ext cx="3616652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During the October 2024-May 2025 training period, a total of</a:t>
              </a:r>
              <a:r>
                <a:rPr lang="tr-TR" sz="1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 104 </a:t>
              </a:r>
              <a:r>
                <a:rPr lang="tr-TR" sz="1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training sessions were organized </a:t>
              </a:r>
              <a:r>
                <a:rPr lang="tr-TR" sz="1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over</a:t>
              </a:r>
              <a:r>
                <a:rPr lang="tr-TR" sz="1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 the 171 days</a:t>
              </a:r>
              <a:r>
                <a:rPr lang="tr-TR" sz="1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. A total of</a:t>
              </a:r>
              <a:r>
                <a:rPr lang="tr-TR" sz="1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 3,310 </a:t>
              </a:r>
              <a:r>
                <a:rPr lang="tr-TR" sz="1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people participated in these training sessions.</a:t>
              </a:r>
            </a:p>
          </p:txBody>
        </p:sp>
      </p:grpSp>
      <p:grpSp>
        <p:nvGrpSpPr>
          <p:cNvPr id="170" name="Grup 169">
            <a:extLst>
              <a:ext uri="{FF2B5EF4-FFF2-40B4-BE49-F238E27FC236}">
                <a16:creationId xmlns:a16="http://schemas.microsoft.com/office/drawing/2014/main" id="{665603E3-815B-444F-5E93-DC917539F873}"/>
              </a:ext>
            </a:extLst>
          </p:cNvPr>
          <p:cNvGrpSpPr/>
          <p:nvPr/>
        </p:nvGrpSpPr>
        <p:grpSpPr>
          <a:xfrm>
            <a:off x="361583" y="329139"/>
            <a:ext cx="11468833" cy="759921"/>
            <a:chOff x="361583" y="329139"/>
            <a:chExt cx="11468833" cy="759921"/>
          </a:xfrm>
        </p:grpSpPr>
        <p:sp>
          <p:nvSpPr>
            <p:cNvPr id="2" name="Dikdörtgen 1">
              <a:extLst>
                <a:ext uri="{FF2B5EF4-FFF2-40B4-BE49-F238E27FC236}">
                  <a16:creationId xmlns:a16="http://schemas.microsoft.com/office/drawing/2014/main" id="{79DAEC5C-4C2E-C86C-EF6C-E4A3D94D68D0}"/>
                </a:ext>
              </a:extLst>
            </p:cNvPr>
            <p:cNvSpPr/>
            <p:nvPr/>
          </p:nvSpPr>
          <p:spPr>
            <a:xfrm>
              <a:off x="361583" y="329139"/>
              <a:ext cx="11468833" cy="759921"/>
            </a:xfrm>
            <a:prstGeom prst="rect">
              <a:avLst/>
            </a:prstGeom>
            <a:solidFill>
              <a:srgbClr val="7387A5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endParaRPr>
            </a:p>
          </p:txBody>
        </p:sp>
        <p:sp>
          <p:nvSpPr>
            <p:cNvPr id="139" name="Dikdörtgen 138">
              <a:extLst>
                <a:ext uri="{FF2B5EF4-FFF2-40B4-BE49-F238E27FC236}">
                  <a16:creationId xmlns:a16="http://schemas.microsoft.com/office/drawing/2014/main" id="{EF48A735-E5C8-5039-A9D2-6F95EE3AE7E6}"/>
                </a:ext>
              </a:extLst>
            </p:cNvPr>
            <p:cNvSpPr/>
            <p:nvPr/>
          </p:nvSpPr>
          <p:spPr>
            <a:xfrm>
              <a:off x="555815" y="481506"/>
              <a:ext cx="11074081" cy="455186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INTRODUCTION</a:t>
              </a:r>
              <a:endPara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endParaRPr>
            </a:p>
          </p:txBody>
        </p:sp>
      </p:grpSp>
      <p:graphicFrame>
        <p:nvGraphicFramePr>
          <p:cNvPr id="57" name="Chart 3">
            <a:extLst>
              <a:ext uri="{FF2B5EF4-FFF2-40B4-BE49-F238E27FC236}">
                <a16:creationId xmlns:a16="http://schemas.microsoft.com/office/drawing/2014/main" id="{9845004B-FA39-DD7D-682D-A0FB2C3C0F9F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0894894"/>
              </p:ext>
            </p:extLst>
          </p:nvPr>
        </p:nvGraphicFramePr>
        <p:xfrm>
          <a:off x="279400" y="4598988"/>
          <a:ext cx="11563350" cy="177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7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359218" y="6330059"/>
            <a:ext cx="398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676C3D-1CDB-4A39-8876-24D18660E129}" type="datetime'''''''''''''''2''''''''''''''''''''0''''0''''5''''''''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2005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14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02576" y="6343650"/>
            <a:ext cx="3921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403830-C0A5-427E-AC7D-E563DD175C68}" type="datetime'''''20''''''''''''''''0''3''''''''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2003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36" name="Metin Yer Tutucusu 2">
            <a:extLst>
              <a:ext uri="{FF2B5EF4-FFF2-40B4-BE49-F238E27FC236}">
                <a16:creationId xmlns:a16="http://schemas.microsoft.com/office/drawing/2014/main" id="{33DDA2BA-9A94-DFA2-51E2-F781F7D8F7E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893379" y="6352730"/>
            <a:ext cx="357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687C73-1EC2-4939-A833-BD612B601A98}" type="datetime'''2''''''''''''''''0''''10''''''''''''''''''''''''''''''''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2010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45" name="Metin Yer Tutucusu 2">
            <a:extLst>
              <a:ext uri="{FF2B5EF4-FFF2-40B4-BE49-F238E27FC236}">
                <a16:creationId xmlns:a16="http://schemas.microsoft.com/office/drawing/2014/main" id="{81C4BB66-520F-D982-9B31-32DA91385AB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383067" y="6352730"/>
            <a:ext cx="3508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50D7E8-3297-4045-8DD6-5D90E403053A}" type="datetime'''2''''''''''0''''1''''''''''''''9''''''''''''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2019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33" name="Metin Yer Tutucusu 2">
            <a:extLst>
              <a:ext uri="{FF2B5EF4-FFF2-40B4-BE49-F238E27FC236}">
                <a16:creationId xmlns:a16="http://schemas.microsoft.com/office/drawing/2014/main" id="{B0467A07-B43F-140B-DBC3-D23748FF283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385100" y="6330059"/>
            <a:ext cx="3810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555DD9-A3D4-49C5-B3A7-009DF05F3186}" type="datetime'''''''2''''''''''''0''''''''''''0''''''''''''7''''''''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2007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16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29033" y="6330059"/>
            <a:ext cx="4032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6D1DE5-17FF-4F03-AFEF-8ADA40B4A34A}" type="datetime'''''''2''''''''''''''0''0''''''''''''''''''''''''''4''''''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2004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32" name="Metin Yer Tutucusu 2">
            <a:extLst>
              <a:ext uri="{FF2B5EF4-FFF2-40B4-BE49-F238E27FC236}">
                <a16:creationId xmlns:a16="http://schemas.microsoft.com/office/drawing/2014/main" id="{24BD2183-FB57-6C8E-E509-4C2F888216C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823743" y="6343650"/>
            <a:ext cx="3968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AD324F-6705-43B0-B7C0-3570B318E193}" type="datetime'''''''''''''''''''''2''''''''''0''''''''''''06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2006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35" name="Metin Yer Tutucusu 2">
            <a:extLst>
              <a:ext uri="{FF2B5EF4-FFF2-40B4-BE49-F238E27FC236}">
                <a16:creationId xmlns:a16="http://schemas.microsoft.com/office/drawing/2014/main" id="{CCDD3427-2C95-706A-198D-68E7FE80FC7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420407" y="6343650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51F63C-990D-46E2-A82B-28D493CDF4C3}" type="datetime'''''''''''''''''2''''''''''0''''''''''''''''09''''''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2009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39" name="Metin Yer Tutucusu 2">
            <a:extLst>
              <a:ext uri="{FF2B5EF4-FFF2-40B4-BE49-F238E27FC236}">
                <a16:creationId xmlns:a16="http://schemas.microsoft.com/office/drawing/2014/main" id="{36FE7DB6-5A2C-761D-2F4F-864B3C9AFEBD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417839" y="6330059"/>
            <a:ext cx="349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0DD7A5-1556-4BBE-8191-E098245EC328}" type="datetime'''2''''''0''''''''''''1''''''''''''3''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2013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34" name="Metin Yer Tutucusu 2">
            <a:extLst>
              <a:ext uri="{FF2B5EF4-FFF2-40B4-BE49-F238E27FC236}">
                <a16:creationId xmlns:a16="http://schemas.microsoft.com/office/drawing/2014/main" id="{CADA09A3-7749-2862-16C8-260D896CC87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917229" y="6343650"/>
            <a:ext cx="3984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0389F3-8F0D-4048-9208-BAC9C73FDB40}" type="datetime'2''''''''''''''''''''''''''''''''''''0''''''08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2008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48" name="Metin Yer Tutucusu 2">
            <a:extLst>
              <a:ext uri="{FF2B5EF4-FFF2-40B4-BE49-F238E27FC236}">
                <a16:creationId xmlns:a16="http://schemas.microsoft.com/office/drawing/2014/main" id="{F0DA6055-6C62-A89C-848E-6AF961A99E79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863887" y="6318629"/>
            <a:ext cx="3746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8D8C7A-E0C3-46AE-AF7F-70DF37BD30A0}" type="datetime'''''''2''''''''''''''''0''''''''''''2''''''''''''2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2022</a:t>
            </a:fld>
            <a:endParaRPr lang="tr-TR" altLang="en-US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tr-TR" altLang="en-US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37" name="Metin Yer Tutucusu 2">
            <a:extLst>
              <a:ext uri="{FF2B5EF4-FFF2-40B4-BE49-F238E27FC236}">
                <a16:creationId xmlns:a16="http://schemas.microsoft.com/office/drawing/2014/main" id="{27439473-CFBE-786C-62E4-3BF615979FC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445088" y="6343650"/>
            <a:ext cx="3143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7C0633-C359-4A56-9C8A-1DF577D9E10F}" type="datetime'''''''''''''''2''''''''0''''11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2011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38" name="Metin Yer Tutucusu 2">
            <a:extLst>
              <a:ext uri="{FF2B5EF4-FFF2-40B4-BE49-F238E27FC236}">
                <a16:creationId xmlns:a16="http://schemas.microsoft.com/office/drawing/2014/main" id="{84EAF6C1-52DB-1854-660A-EEA93CE37D7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915854" y="6318629"/>
            <a:ext cx="344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F0FF87-AF5F-418F-84F2-E2A3BBBE63E2}" type="datetime'''''2''''''''''''''''0''''''''''1''2''''''''''''''''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2012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40" name="Metin Yer Tutucusu 2">
            <a:extLst>
              <a:ext uri="{FF2B5EF4-FFF2-40B4-BE49-F238E27FC236}">
                <a16:creationId xmlns:a16="http://schemas.microsoft.com/office/drawing/2014/main" id="{C7FB0CF6-2FD1-173B-98D5-2429C6F14538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881476" y="6330059"/>
            <a:ext cx="3603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F844E2-E1DA-4C2B-A0FE-4EB34BD9AD26}" type="datetime'''''''''''''''''''''''''''''''''''''''2''0''''''''''''1''''4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2014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41" name="Metin Yer Tutucusu 2">
            <a:extLst>
              <a:ext uri="{FF2B5EF4-FFF2-40B4-BE49-F238E27FC236}">
                <a16:creationId xmlns:a16="http://schemas.microsoft.com/office/drawing/2014/main" id="{3B30D6C7-85B4-37E3-645F-73141A537DE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405125" y="6357364"/>
            <a:ext cx="355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E5920E-B8F6-45E0-B66E-F7C917413B84}" type="datetime'''2''''''''''0''''1''''''''''''''''''''''''''''''''''5''''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2015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42" name="Metin Yer Tutucusu 2">
            <a:extLst>
              <a:ext uri="{FF2B5EF4-FFF2-40B4-BE49-F238E27FC236}">
                <a16:creationId xmlns:a16="http://schemas.microsoft.com/office/drawing/2014/main" id="{E5FC92E6-BAEE-8B8A-1C38-3800A1341727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883755" y="6330059"/>
            <a:ext cx="3540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8B7392-35AC-4A2A-AC73-470783A7388C}" type="datetime'''''''''''''20''''''''''''''1''''6''''''''''''''''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2016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43" name="Metin Yer Tutucusu 2">
            <a:extLst>
              <a:ext uri="{FF2B5EF4-FFF2-40B4-BE49-F238E27FC236}">
                <a16:creationId xmlns:a16="http://schemas.microsoft.com/office/drawing/2014/main" id="{0AC06357-0CD4-4FA4-8D5A-A4CC6FAFCC89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407591" y="6343650"/>
            <a:ext cx="338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C16096-D8C4-494D-80FA-4983F02B1363}" type="datetime'''''''''''''2''''''01''''''''7''''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2017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44" name="Metin Yer Tutucusu 2">
            <a:extLst>
              <a:ext uri="{FF2B5EF4-FFF2-40B4-BE49-F238E27FC236}">
                <a16:creationId xmlns:a16="http://schemas.microsoft.com/office/drawing/2014/main" id="{D070B7D4-0C16-4925-FF75-E47C75B4E395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917586" y="6352730"/>
            <a:ext cx="3556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01B1F7-2960-4559-AF3E-6A9656476DCF}" type="datetime'''''''''''2''''''0''''''''''''''''''''''''''''''1''''''''8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2018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46" name="Metin Yer Tutucusu 2">
            <a:extLst>
              <a:ext uri="{FF2B5EF4-FFF2-40B4-BE49-F238E27FC236}">
                <a16:creationId xmlns:a16="http://schemas.microsoft.com/office/drawing/2014/main" id="{4F66DB8C-1BB9-50E3-F6B8-32DE7B45FD1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870278" y="6352730"/>
            <a:ext cx="3873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6CE92F-D3C2-4329-90D9-25FC84F0D179}" type="datetime'2''''''''02''''''''''''''''''''0''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2020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47" name="Metin Yer Tutucusu 2">
            <a:extLst>
              <a:ext uri="{FF2B5EF4-FFF2-40B4-BE49-F238E27FC236}">
                <a16:creationId xmlns:a16="http://schemas.microsoft.com/office/drawing/2014/main" id="{D28794C7-9E45-C76E-F046-3FA631DF7CE3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410522" y="6343650"/>
            <a:ext cx="344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0A47BD6-C769-4C41-941B-F964A61D380F}" type="datetime'''2''''''''''''''''''''''''''0''''''2''''1'''''''">
              <a:rPr lang="tr-TR" altLang="en-US" sz="1200" b="1" smtClean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2021</a:t>
            </a:fld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144" name="Dikdörtgen 143">
            <a:extLst>
              <a:ext uri="{FF2B5EF4-FFF2-40B4-BE49-F238E27FC236}">
                <a16:creationId xmlns:a16="http://schemas.microsoft.com/office/drawing/2014/main" id="{CFE51A9C-F2E0-1039-82FA-519792B43336}"/>
              </a:ext>
            </a:extLst>
          </p:cNvPr>
          <p:cNvSpPr/>
          <p:nvPr/>
        </p:nvSpPr>
        <p:spPr>
          <a:xfrm>
            <a:off x="335511" y="3857625"/>
            <a:ext cx="11507239" cy="42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Number of Training Sessions </a:t>
            </a:r>
            <a:r>
              <a:rPr lang="tr-TR" sz="2000" i="1" dirty="0" err="1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Organized</a:t>
            </a:r>
            <a:r>
              <a:rPr lang="tr-TR" sz="2000" i="1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i="1" dirty="0" err="1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by</a:t>
            </a:r>
            <a:r>
              <a:rPr lang="tr-TR" sz="2000" i="1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Period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94C0A7-7C9A-187C-7A58-0B7E324CB695}"/>
              </a:ext>
            </a:extLst>
          </p:cNvPr>
          <p:cNvSpPr/>
          <p:nvPr/>
        </p:nvSpPr>
        <p:spPr>
          <a:xfrm>
            <a:off x="11176588" y="4989475"/>
            <a:ext cx="666162" cy="2929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/>
              <a:t>104</a:t>
            </a:r>
          </a:p>
        </p:txBody>
      </p:sp>
      <p:sp>
        <p:nvSpPr>
          <p:cNvPr id="10" name="Metin Yer Tutucusu 2">
            <a:extLst>
              <a:ext uri="{FF2B5EF4-FFF2-40B4-BE49-F238E27FC236}">
                <a16:creationId xmlns:a16="http://schemas.microsoft.com/office/drawing/2014/main" id="{9EF7928A-FEB1-5F39-DC43-644BD9B51E29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0386247" y="6327898"/>
            <a:ext cx="344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200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2023</a:t>
            </a:r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15" name="Metin Yer Tutucusu 2">
            <a:extLst>
              <a:ext uri="{FF2B5EF4-FFF2-40B4-BE49-F238E27FC236}">
                <a16:creationId xmlns:a16="http://schemas.microsoft.com/office/drawing/2014/main" id="{47182D62-8506-97E0-35B8-3FB0F3CE7092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0836226" y="6327898"/>
            <a:ext cx="344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200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2024</a:t>
            </a:r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4" name="Metin Yer Tutucusu 2">
            <a:extLst>
              <a:ext uri="{FF2B5EF4-FFF2-40B4-BE49-F238E27FC236}">
                <a16:creationId xmlns:a16="http://schemas.microsoft.com/office/drawing/2014/main" id="{F866C1AB-2DB9-BD6E-5A81-174B23CB5B2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1367777" y="6327898"/>
            <a:ext cx="344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200" b="1" dirty="0">
                <a:solidFill>
                  <a:srgbClr val="333F50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2025</a:t>
            </a:r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1675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7620A8C-8BBA-8F1F-EB8F-625621C9513E}"/>
              </a:ext>
            </a:extLst>
          </p:cNvPr>
          <p:cNvSpPr/>
          <p:nvPr/>
        </p:nvSpPr>
        <p:spPr>
          <a:xfrm>
            <a:off x="361583" y="329139"/>
            <a:ext cx="11468833" cy="759921"/>
          </a:xfrm>
          <a:prstGeom prst="rect">
            <a:avLst/>
          </a:prstGeom>
          <a:solidFill>
            <a:srgbClr val="94A3B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2D7B970F-BAB1-B741-5D35-F801A057562D}"/>
              </a:ext>
            </a:extLst>
          </p:cNvPr>
          <p:cNvSpPr/>
          <p:nvPr/>
        </p:nvSpPr>
        <p:spPr>
          <a:xfrm>
            <a:off x="555815" y="481506"/>
            <a:ext cx="11074081" cy="45518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INSTITUTIONS AND ORGANIZATIONS PARTICIPATING IN TRAINING PROGRAMS</a:t>
            </a:r>
          </a:p>
        </p:txBody>
      </p:sp>
      <p:grpSp>
        <p:nvGrpSpPr>
          <p:cNvPr id="37" name="Grup 36">
            <a:extLst>
              <a:ext uri="{FF2B5EF4-FFF2-40B4-BE49-F238E27FC236}">
                <a16:creationId xmlns:a16="http://schemas.microsoft.com/office/drawing/2014/main" id="{0BBE97F7-7179-2B3A-82FF-9C45158F2C78}"/>
              </a:ext>
            </a:extLst>
          </p:cNvPr>
          <p:cNvGrpSpPr/>
          <p:nvPr/>
        </p:nvGrpSpPr>
        <p:grpSpPr>
          <a:xfrm>
            <a:off x="54349" y="1742338"/>
            <a:ext cx="8298543" cy="548686"/>
            <a:chOff x="54349" y="1579393"/>
            <a:chExt cx="8298543" cy="548686"/>
          </a:xfrm>
        </p:grpSpPr>
        <p:pic>
          <p:nvPicPr>
            <p:cNvPr id="5" name="Resim 4">
              <a:extLst>
                <a:ext uri="{FF2B5EF4-FFF2-40B4-BE49-F238E27FC236}">
                  <a16:creationId xmlns:a16="http://schemas.microsoft.com/office/drawing/2014/main" id="{D0C80ADA-4C87-5B9A-F06C-FF99573FC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014" y="1579393"/>
              <a:ext cx="792574" cy="237504"/>
            </a:xfrm>
            <a:prstGeom prst="rect">
              <a:avLst/>
            </a:prstGeom>
          </p:spPr>
        </p:pic>
        <p:pic>
          <p:nvPicPr>
            <p:cNvPr id="7" name="Resim 6" descr="metin, küçük resim içeren bir resim&#10;&#10;Açıklama otomatik olarak oluşturuldu">
              <a:extLst>
                <a:ext uri="{FF2B5EF4-FFF2-40B4-BE49-F238E27FC236}">
                  <a16:creationId xmlns:a16="http://schemas.microsoft.com/office/drawing/2014/main" id="{793306E2-4188-6AC4-5015-BE4A49BE1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609" y="1639894"/>
              <a:ext cx="1120295" cy="221155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778E1BEC-A36F-D095-2D1C-A452C8C10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723" y="1625819"/>
              <a:ext cx="992072" cy="229509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6984203B-B0B0-9CDD-0738-ABF3D498D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333" y="1612341"/>
              <a:ext cx="1085072" cy="248708"/>
            </a:xfrm>
            <a:prstGeom prst="rect">
              <a:avLst/>
            </a:prstGeom>
          </p:spPr>
        </p:pic>
        <p:pic>
          <p:nvPicPr>
            <p:cNvPr id="13" name="Resim 12" descr="metin içeren bir resim&#10;&#10;Açıklama otomatik olarak oluşturuldu">
              <a:extLst>
                <a:ext uri="{FF2B5EF4-FFF2-40B4-BE49-F238E27FC236}">
                  <a16:creationId xmlns:a16="http://schemas.microsoft.com/office/drawing/2014/main" id="{A4BBDB1D-AD88-38EF-FFEF-6E715018E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495" y="1625819"/>
              <a:ext cx="856531" cy="189751"/>
            </a:xfrm>
            <a:prstGeom prst="rect">
              <a:avLst/>
            </a:prstGeom>
          </p:spPr>
        </p:pic>
        <p:pic>
          <p:nvPicPr>
            <p:cNvPr id="15" name="Resim 14">
              <a:extLst>
                <a:ext uri="{FF2B5EF4-FFF2-40B4-BE49-F238E27FC236}">
                  <a16:creationId xmlns:a16="http://schemas.microsoft.com/office/drawing/2014/main" id="{456F7F7D-2404-5461-2AF0-95AD166BC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703" y="1591716"/>
              <a:ext cx="959189" cy="281362"/>
            </a:xfrm>
            <a:prstGeom prst="rect">
              <a:avLst/>
            </a:prstGeom>
          </p:spPr>
        </p:pic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F6121AF7-2B04-A23B-86F9-1BA19EFB95E6}"/>
                </a:ext>
              </a:extLst>
            </p:cNvPr>
            <p:cNvSpPr txBox="1"/>
            <p:nvPr/>
          </p:nvSpPr>
          <p:spPr>
            <a:xfrm>
              <a:off x="54349" y="1604859"/>
              <a:ext cx="20508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PARTICIPATION BANKS</a:t>
              </a:r>
            </a:p>
          </p:txBody>
        </p:sp>
      </p:grpSp>
      <p:cxnSp>
        <p:nvCxnSpPr>
          <p:cNvPr id="27" name="Düz Bağlayıcı 26">
            <a:extLst>
              <a:ext uri="{FF2B5EF4-FFF2-40B4-BE49-F238E27FC236}">
                <a16:creationId xmlns:a16="http://schemas.microsoft.com/office/drawing/2014/main" id="{AA8A461C-C890-F1E0-B0EA-0666B9D58815}"/>
              </a:ext>
            </a:extLst>
          </p:cNvPr>
          <p:cNvCxnSpPr/>
          <p:nvPr/>
        </p:nvCxnSpPr>
        <p:spPr>
          <a:xfrm>
            <a:off x="92640" y="2358190"/>
            <a:ext cx="1167641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2" name="Grup 41">
            <a:extLst>
              <a:ext uri="{FF2B5EF4-FFF2-40B4-BE49-F238E27FC236}">
                <a16:creationId xmlns:a16="http://schemas.microsoft.com/office/drawing/2014/main" id="{9338C28F-9210-3659-BE6C-03C9ED38404D}"/>
              </a:ext>
            </a:extLst>
          </p:cNvPr>
          <p:cNvGrpSpPr/>
          <p:nvPr/>
        </p:nvGrpSpPr>
        <p:grpSpPr>
          <a:xfrm>
            <a:off x="2432" y="2686681"/>
            <a:ext cx="8750456" cy="1158540"/>
            <a:chOff x="0" y="2453021"/>
            <a:chExt cx="9072890" cy="1171001"/>
          </a:xfrm>
        </p:grpSpPr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1130AFBD-6217-7731-AE5C-E25488480EAE}"/>
                </a:ext>
              </a:extLst>
            </p:cNvPr>
            <p:cNvSpPr txBox="1"/>
            <p:nvPr/>
          </p:nvSpPr>
          <p:spPr>
            <a:xfrm>
              <a:off x="0" y="2900899"/>
              <a:ext cx="20508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PUBLIC INSTITUTIONS AND ORGANIZATIONS</a:t>
              </a:r>
            </a:p>
          </p:txBody>
        </p:sp>
        <p:pic>
          <p:nvPicPr>
            <p:cNvPr id="29" name="Resim 28">
              <a:extLst>
                <a:ext uri="{FF2B5EF4-FFF2-40B4-BE49-F238E27FC236}">
                  <a16:creationId xmlns:a16="http://schemas.microsoft.com/office/drawing/2014/main" id="{339E3EB2-0CF6-2A61-0F37-4192DE88E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170" y="2567609"/>
              <a:ext cx="1857273" cy="950402"/>
            </a:xfrm>
            <a:prstGeom prst="rect">
              <a:avLst/>
            </a:prstGeom>
          </p:spPr>
        </p:pic>
        <p:pic>
          <p:nvPicPr>
            <p:cNvPr id="31" name="Resim 30">
              <a:extLst>
                <a:ext uri="{FF2B5EF4-FFF2-40B4-BE49-F238E27FC236}">
                  <a16:creationId xmlns:a16="http://schemas.microsoft.com/office/drawing/2014/main" id="{24352024-54E8-0E7D-62C0-E592B01F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220" y="2453021"/>
              <a:ext cx="1171001" cy="1171001"/>
            </a:xfrm>
            <a:prstGeom prst="rect">
              <a:avLst/>
            </a:prstGeom>
          </p:spPr>
        </p:pic>
        <p:pic>
          <p:nvPicPr>
            <p:cNvPr id="39" name="Resim 38">
              <a:extLst>
                <a:ext uri="{FF2B5EF4-FFF2-40B4-BE49-F238E27FC236}">
                  <a16:creationId xmlns:a16="http://schemas.microsoft.com/office/drawing/2014/main" id="{F4428FE0-F727-5B47-1F8C-0F2B9E33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890" y="2627599"/>
              <a:ext cx="1171000" cy="851636"/>
            </a:xfrm>
            <a:prstGeom prst="rect">
              <a:avLst/>
            </a:prstGeom>
          </p:spPr>
        </p:pic>
        <p:pic>
          <p:nvPicPr>
            <p:cNvPr id="41" name="Resim 40" descr="metin, açık hava içeren bir resim&#10;&#10;Açıklama otomatik olarak oluşturuldu">
              <a:extLst>
                <a:ext uri="{FF2B5EF4-FFF2-40B4-BE49-F238E27FC236}">
                  <a16:creationId xmlns:a16="http://schemas.microsoft.com/office/drawing/2014/main" id="{2FBB61AC-B485-8B80-94B5-8CFA50556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794" y="2801706"/>
              <a:ext cx="2377434" cy="473629"/>
            </a:xfrm>
            <a:prstGeom prst="rect">
              <a:avLst/>
            </a:prstGeom>
          </p:spPr>
        </p:pic>
      </p:grp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80F60BB5-B502-9DD1-BDEF-2E959EA449FA}"/>
              </a:ext>
            </a:extLst>
          </p:cNvPr>
          <p:cNvSpPr txBox="1"/>
          <p:nvPr/>
        </p:nvSpPr>
        <p:spPr>
          <a:xfrm>
            <a:off x="-133312" y="4442660"/>
            <a:ext cx="23174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OTHER INSTITUTIONS AND ORGANIZATİONS </a:t>
            </a:r>
          </a:p>
        </p:txBody>
      </p:sp>
      <p:cxnSp>
        <p:nvCxnSpPr>
          <p:cNvPr id="47" name="Düz Bağlayıcı 46">
            <a:extLst>
              <a:ext uri="{FF2B5EF4-FFF2-40B4-BE49-F238E27FC236}">
                <a16:creationId xmlns:a16="http://schemas.microsoft.com/office/drawing/2014/main" id="{4CD9B25F-6043-1198-5C0D-496B40E0BE2B}"/>
              </a:ext>
            </a:extLst>
          </p:cNvPr>
          <p:cNvCxnSpPr/>
          <p:nvPr/>
        </p:nvCxnSpPr>
        <p:spPr>
          <a:xfrm>
            <a:off x="154004" y="3924405"/>
            <a:ext cx="1167641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9" name="Resim 48">
            <a:extLst>
              <a:ext uri="{FF2B5EF4-FFF2-40B4-BE49-F238E27FC236}">
                <a16:creationId xmlns:a16="http://schemas.microsoft.com/office/drawing/2014/main" id="{C85A8A54-6A21-0CEF-5ABE-957B33ECFC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05" y="4344270"/>
            <a:ext cx="1171481" cy="720000"/>
          </a:xfrm>
          <a:prstGeom prst="rect">
            <a:avLst/>
          </a:prstGeom>
        </p:spPr>
      </p:pic>
      <p:sp>
        <p:nvSpPr>
          <p:cNvPr id="50" name="Metin kutusu 49">
            <a:extLst>
              <a:ext uri="{FF2B5EF4-FFF2-40B4-BE49-F238E27FC236}">
                <a16:creationId xmlns:a16="http://schemas.microsoft.com/office/drawing/2014/main" id="{9760CAE4-192C-9839-BC0E-D8BD073A6510}"/>
              </a:ext>
            </a:extLst>
          </p:cNvPr>
          <p:cNvSpPr txBox="1"/>
          <p:nvPr/>
        </p:nvSpPr>
        <p:spPr>
          <a:xfrm>
            <a:off x="3761235" y="4992618"/>
            <a:ext cx="35664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Development and Investment Banks</a:t>
            </a:r>
          </a:p>
        </p:txBody>
      </p:sp>
      <p:pic>
        <p:nvPicPr>
          <p:cNvPr id="52" name="Resim 51">
            <a:extLst>
              <a:ext uri="{FF2B5EF4-FFF2-40B4-BE49-F238E27FC236}">
                <a16:creationId xmlns:a16="http://schemas.microsoft.com/office/drawing/2014/main" id="{1D2E025D-D28E-3B24-F7BE-F1DB42CD2C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26" y="4258602"/>
            <a:ext cx="592457" cy="360000"/>
          </a:xfrm>
          <a:prstGeom prst="rect">
            <a:avLst/>
          </a:prstGeom>
        </p:spPr>
      </p:pic>
      <p:pic>
        <p:nvPicPr>
          <p:cNvPr id="54" name="Resim 53">
            <a:extLst>
              <a:ext uri="{FF2B5EF4-FFF2-40B4-BE49-F238E27FC236}">
                <a16:creationId xmlns:a16="http://schemas.microsoft.com/office/drawing/2014/main" id="{B1A6B648-EC93-1FCF-69C1-050F23631F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457" y="3988602"/>
            <a:ext cx="540000" cy="540000"/>
          </a:xfrm>
          <a:prstGeom prst="rect">
            <a:avLst/>
          </a:prstGeom>
        </p:spPr>
      </p:pic>
      <p:pic>
        <p:nvPicPr>
          <p:cNvPr id="56" name="Resim 55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88D9A764-7F05-ED01-7C81-7056F97A0B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70" y="4740700"/>
            <a:ext cx="394737" cy="180000"/>
          </a:xfrm>
          <a:prstGeom prst="rect">
            <a:avLst/>
          </a:prstGeom>
        </p:spPr>
      </p:pic>
      <p:pic>
        <p:nvPicPr>
          <p:cNvPr id="58" name="Resim 57">
            <a:extLst>
              <a:ext uri="{FF2B5EF4-FFF2-40B4-BE49-F238E27FC236}">
                <a16:creationId xmlns:a16="http://schemas.microsoft.com/office/drawing/2014/main" id="{024ABBE6-6254-597A-F049-1C80194720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1" y="4618602"/>
            <a:ext cx="648649" cy="360000"/>
          </a:xfrm>
          <a:prstGeom prst="rect">
            <a:avLst/>
          </a:prstGeom>
        </p:spPr>
      </p:pic>
      <p:pic>
        <p:nvPicPr>
          <p:cNvPr id="62" name="Resim 61">
            <a:extLst>
              <a:ext uri="{FF2B5EF4-FFF2-40B4-BE49-F238E27FC236}">
                <a16:creationId xmlns:a16="http://schemas.microsoft.com/office/drawing/2014/main" id="{7514C254-DEB4-B6D5-B8A6-B68E655D46BC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10" y="4360278"/>
            <a:ext cx="777857" cy="180000"/>
          </a:xfrm>
          <a:prstGeom prst="rect">
            <a:avLst/>
          </a:prstGeom>
        </p:spPr>
      </p:pic>
      <p:sp>
        <p:nvSpPr>
          <p:cNvPr id="64" name="Metin kutusu 63">
            <a:extLst>
              <a:ext uri="{FF2B5EF4-FFF2-40B4-BE49-F238E27FC236}">
                <a16:creationId xmlns:a16="http://schemas.microsoft.com/office/drawing/2014/main" id="{52EF6C25-36C5-0E4F-6CC3-D1DF6432428F}"/>
              </a:ext>
            </a:extLst>
          </p:cNvPr>
          <p:cNvSpPr txBox="1"/>
          <p:nvPr/>
        </p:nvSpPr>
        <p:spPr>
          <a:xfrm>
            <a:off x="6883166" y="4015836"/>
            <a:ext cx="6164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39141F80-94CA-6585-0A4E-BD520507C7AE}"/>
              </a:ext>
            </a:extLst>
          </p:cNvPr>
          <p:cNvSpPr txBox="1"/>
          <p:nvPr/>
        </p:nvSpPr>
        <p:spPr>
          <a:xfrm>
            <a:off x="9578216" y="4560936"/>
            <a:ext cx="23174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Universities</a:t>
            </a:r>
          </a:p>
        </p:txBody>
      </p:sp>
      <p:cxnSp>
        <p:nvCxnSpPr>
          <p:cNvPr id="67" name="Düz Bağlayıcı 66">
            <a:extLst>
              <a:ext uri="{FF2B5EF4-FFF2-40B4-BE49-F238E27FC236}">
                <a16:creationId xmlns:a16="http://schemas.microsoft.com/office/drawing/2014/main" id="{BA42A9D5-F6D8-A737-3088-ED637EFD61D5}"/>
              </a:ext>
            </a:extLst>
          </p:cNvPr>
          <p:cNvCxnSpPr>
            <a:cxnSpLocks/>
          </p:cNvCxnSpPr>
          <p:nvPr/>
        </p:nvCxnSpPr>
        <p:spPr>
          <a:xfrm>
            <a:off x="2082200" y="1389812"/>
            <a:ext cx="7915" cy="472551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Türkiye'nin ilk dijital bankası Hayat Holding'e ait Hayat Finans Katılım  Bankası oldu">
            <a:extLst>
              <a:ext uri="{FF2B5EF4-FFF2-40B4-BE49-F238E27FC236}">
                <a16:creationId xmlns:a16="http://schemas.microsoft.com/office/drawing/2014/main" id="{98514CFE-AF71-E917-9A5F-F801222EF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t="26764" r="17051" b="33371"/>
          <a:stretch/>
        </p:blipFill>
        <p:spPr bwMode="auto">
          <a:xfrm>
            <a:off x="8416569" y="1734058"/>
            <a:ext cx="866124" cy="2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ürkiye'nin ilk dijital perakende bankası TOM Bank oldu - EKONOMİ - Ekonomi  Dünya Dergisi">
            <a:extLst>
              <a:ext uri="{FF2B5EF4-FFF2-40B4-BE49-F238E27FC236}">
                <a16:creationId xmlns:a16="http://schemas.microsoft.com/office/drawing/2014/main" id="{64F9E2D9-BF7C-5A0D-D26B-062D4D74C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t="31378" r="21209" b="36501"/>
          <a:stretch/>
        </p:blipFill>
        <p:spPr bwMode="auto">
          <a:xfrm>
            <a:off x="9366929" y="1672694"/>
            <a:ext cx="805180" cy="2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19A632A-0F2C-FFB3-1738-49D0C0D9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00" y="2929279"/>
            <a:ext cx="1519553" cy="73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F08A210A-6F7F-E59F-E4FB-39080B4BD6D1}"/>
              </a:ext>
            </a:extLst>
          </p:cNvPr>
          <p:cNvCxnSpPr>
            <a:cxnSpLocks/>
          </p:cNvCxnSpPr>
          <p:nvPr/>
        </p:nvCxnSpPr>
        <p:spPr>
          <a:xfrm>
            <a:off x="-3255" y="5442618"/>
            <a:ext cx="1177230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B7C8659E-C68A-AEB4-85E7-A131C29EA81E}"/>
              </a:ext>
            </a:extLst>
          </p:cNvPr>
          <p:cNvSpPr txBox="1"/>
          <p:nvPr/>
        </p:nvSpPr>
        <p:spPr>
          <a:xfrm>
            <a:off x="-78963" y="5678475"/>
            <a:ext cx="23174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INTERNATIONAL INSTITUTIONS </a:t>
            </a:r>
          </a:p>
          <a:p>
            <a:pPr algn="ctr"/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AND ORGANIZATIONS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B45FD36-0974-C346-4B02-5AE448A4575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99469" y="5557480"/>
            <a:ext cx="857894" cy="748274"/>
          </a:xfrm>
          <a:prstGeom prst="rect">
            <a:avLst/>
          </a:prstGeom>
        </p:spPr>
      </p:pic>
      <p:pic>
        <p:nvPicPr>
          <p:cNvPr id="17" name="Picture 6" descr="Warba Bank | Web Design Bradford | Websquare">
            <a:extLst>
              <a:ext uri="{FF2B5EF4-FFF2-40B4-BE49-F238E27FC236}">
                <a16:creationId xmlns:a16="http://schemas.microsoft.com/office/drawing/2014/main" id="{08B32D4E-1007-10C6-73E7-55D78F8B3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94" y="5525383"/>
            <a:ext cx="1042438" cy="54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mercial Bank of Kuwait - Al Tijari CBK - Kuwait | Daleeeel.com">
            <a:extLst>
              <a:ext uri="{FF2B5EF4-FFF2-40B4-BE49-F238E27FC236}">
                <a16:creationId xmlns:a16="http://schemas.microsoft.com/office/drawing/2014/main" id="{86CD49FC-84F1-0AA8-C7F4-B6DB42E2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03" y="6102464"/>
            <a:ext cx="675373" cy="6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Branches &amp; Locations of The Industrial Bank of Kuwait (IBK) in Kuwait |  Daleeeel.com">
            <a:extLst>
              <a:ext uri="{FF2B5EF4-FFF2-40B4-BE49-F238E27FC236}">
                <a16:creationId xmlns:a16="http://schemas.microsoft.com/office/drawing/2014/main" id="{8BF7C373-12E9-F45A-AE12-14232181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32" y="6012582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AFDD0B5-F6C9-7DDB-5CEF-0233B582412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618" y="5627476"/>
            <a:ext cx="1579728" cy="678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Logo">
            <a:extLst>
              <a:ext uri="{FF2B5EF4-FFF2-40B4-BE49-F238E27FC236}">
                <a16:creationId xmlns:a16="http://schemas.microsoft.com/office/drawing/2014/main" id="{A4726BDC-A079-460F-2B70-8C73A066A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126" y="5466110"/>
            <a:ext cx="21336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FB41D001-78BB-DDC0-ED46-57AF137AE653}"/>
              </a:ext>
            </a:extLst>
          </p:cNvPr>
          <p:cNvSpPr txBox="1"/>
          <p:nvPr/>
        </p:nvSpPr>
        <p:spPr>
          <a:xfrm>
            <a:off x="9181001" y="6305753"/>
            <a:ext cx="1933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Palestine Banking Association (PBA)</a:t>
            </a:r>
          </a:p>
        </p:txBody>
      </p:sp>
      <p:pic>
        <p:nvPicPr>
          <p:cNvPr id="14" name="Picture 2" descr="Ana Sayfa | Dünya Katılım">
            <a:extLst>
              <a:ext uri="{FF2B5EF4-FFF2-40B4-BE49-F238E27FC236}">
                <a16:creationId xmlns:a16="http://schemas.microsoft.com/office/drawing/2014/main" id="{A104616E-94D7-B00A-6E7F-345C209E4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159" r="12536" b="7083"/>
          <a:stretch/>
        </p:blipFill>
        <p:spPr bwMode="auto">
          <a:xfrm>
            <a:off x="10267168" y="1590425"/>
            <a:ext cx="830010" cy="5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C514B8A1-1F3C-ED3A-C21A-A916FDE46DF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512406" y="5575420"/>
            <a:ext cx="613071" cy="1180969"/>
          </a:xfrm>
          <a:prstGeom prst="rect">
            <a:avLst/>
          </a:prstGeom>
        </p:spPr>
      </p:pic>
      <p:pic>
        <p:nvPicPr>
          <p:cNvPr id="21" name="Picture 2" descr="The Council of Banks Associations of the Turkic States - Statute">
            <a:extLst>
              <a:ext uri="{FF2B5EF4-FFF2-40B4-BE49-F238E27FC236}">
                <a16:creationId xmlns:a16="http://schemas.microsoft.com/office/drawing/2014/main" id="{0FA093BA-FEAC-8597-7455-62193C28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89" y="5575420"/>
            <a:ext cx="843959" cy="9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5F662057-DC54-864E-2173-2236BEAC706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229561" y="6335208"/>
            <a:ext cx="510049" cy="440722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C5372E46-4B21-2443-0E4D-023509B42E0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57846" y="6397205"/>
            <a:ext cx="1183512" cy="302068"/>
          </a:xfrm>
          <a:prstGeom prst="rect">
            <a:avLst/>
          </a:prstGeom>
        </p:spPr>
      </p:pic>
      <p:sp>
        <p:nvSpPr>
          <p:cNvPr id="26" name="Metin kutusu 25">
            <a:extLst>
              <a:ext uri="{FF2B5EF4-FFF2-40B4-BE49-F238E27FC236}">
                <a16:creationId xmlns:a16="http://schemas.microsoft.com/office/drawing/2014/main" id="{94310E12-D4E7-67F8-EFB2-CE3593BD2515}"/>
              </a:ext>
            </a:extLst>
          </p:cNvPr>
          <p:cNvSpPr txBox="1"/>
          <p:nvPr/>
        </p:nvSpPr>
        <p:spPr>
          <a:xfrm>
            <a:off x="7137596" y="4091457"/>
            <a:ext cx="2317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Savings Finance Companies</a:t>
            </a:r>
          </a:p>
          <a:p>
            <a:pPr algn="ctr"/>
            <a:endParaRPr lang="tr-T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33" name="Resim 32">
            <a:extLst>
              <a:ext uri="{FF2B5EF4-FFF2-40B4-BE49-F238E27FC236}">
                <a16:creationId xmlns:a16="http://schemas.microsoft.com/office/drawing/2014/main" id="{16AA02D8-A2C1-246E-C8B7-38091A37C9F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70876" y="4624246"/>
            <a:ext cx="1253942" cy="340891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941DFF59-C38F-D84B-A8C4-AF0BCCD9DAD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914796" y="4639998"/>
            <a:ext cx="1488275" cy="341666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A6558FE3-7C20-F055-64C8-F920D4E5537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630400" y="2616015"/>
            <a:ext cx="1295502" cy="11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9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Nesne 24" hidden="1">
            <a:extLst>
              <a:ext uri="{FF2B5EF4-FFF2-40B4-BE49-F238E27FC236}">
                <a16:creationId xmlns:a16="http://schemas.microsoft.com/office/drawing/2014/main" id="{2DA7AF26-341E-179B-DA5C-0E28CD929C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1184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416" imgH="416" progId="TCLayout.ActiveDocument.1">
                  <p:embed/>
                </p:oleObj>
              </mc:Choice>
              <mc:Fallback>
                <p:oleObj name="think-cell Slide" r:id="rId24" imgW="416" imgH="416" progId="TCLayout.ActiveDocument.1">
                  <p:embed/>
                  <p:pic>
                    <p:nvPicPr>
                      <p:cNvPr id="25" name="Nesne 24" hidden="1">
                        <a:extLst>
                          <a:ext uri="{FF2B5EF4-FFF2-40B4-BE49-F238E27FC236}">
                            <a16:creationId xmlns:a16="http://schemas.microsoft.com/office/drawing/2014/main" id="{2DA7AF26-341E-179B-DA5C-0E28CD929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0" name="Grup 169">
            <a:extLst>
              <a:ext uri="{FF2B5EF4-FFF2-40B4-BE49-F238E27FC236}">
                <a16:creationId xmlns:a16="http://schemas.microsoft.com/office/drawing/2014/main" id="{665603E3-815B-444F-5E93-DC917539F873}"/>
              </a:ext>
            </a:extLst>
          </p:cNvPr>
          <p:cNvGrpSpPr/>
          <p:nvPr/>
        </p:nvGrpSpPr>
        <p:grpSpPr>
          <a:xfrm>
            <a:off x="361583" y="329139"/>
            <a:ext cx="11468833" cy="759921"/>
            <a:chOff x="361583" y="329139"/>
            <a:chExt cx="11468833" cy="759921"/>
          </a:xfrm>
        </p:grpSpPr>
        <p:sp>
          <p:nvSpPr>
            <p:cNvPr id="2" name="Dikdörtgen 1">
              <a:extLst>
                <a:ext uri="{FF2B5EF4-FFF2-40B4-BE49-F238E27FC236}">
                  <a16:creationId xmlns:a16="http://schemas.microsoft.com/office/drawing/2014/main" id="{79DAEC5C-4C2E-C86C-EF6C-E4A3D94D68D0}"/>
                </a:ext>
              </a:extLst>
            </p:cNvPr>
            <p:cNvSpPr/>
            <p:nvPr/>
          </p:nvSpPr>
          <p:spPr>
            <a:xfrm>
              <a:off x="361583" y="329139"/>
              <a:ext cx="11468833" cy="759921"/>
            </a:xfrm>
            <a:prstGeom prst="rect">
              <a:avLst/>
            </a:prstGeom>
            <a:solidFill>
              <a:srgbClr val="7387A5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endParaRPr>
            </a:p>
          </p:txBody>
        </p:sp>
        <p:sp>
          <p:nvSpPr>
            <p:cNvPr id="139" name="Dikdörtgen 138">
              <a:extLst>
                <a:ext uri="{FF2B5EF4-FFF2-40B4-BE49-F238E27FC236}">
                  <a16:creationId xmlns:a16="http://schemas.microsoft.com/office/drawing/2014/main" id="{EF48A735-E5C8-5039-A9D2-6F95EE3AE7E6}"/>
                </a:ext>
              </a:extLst>
            </p:cNvPr>
            <p:cNvSpPr/>
            <p:nvPr/>
          </p:nvSpPr>
          <p:spPr>
            <a:xfrm>
              <a:off x="555815" y="481506"/>
              <a:ext cx="11074081" cy="455186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DISTRIBUTION OF TRAININGS BY TOPIC</a:t>
              </a:r>
            </a:p>
          </p:txBody>
        </p:sp>
      </p:grpSp>
      <p:sp>
        <p:nvSpPr>
          <p:cNvPr id="14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450850" y="6343650"/>
            <a:ext cx="3921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graphicFrame>
        <p:nvGraphicFramePr>
          <p:cNvPr id="117" name="Chart 3">
            <a:extLst>
              <a:ext uri="{FF2B5EF4-FFF2-40B4-BE49-F238E27FC236}">
                <a16:creationId xmlns:a16="http://schemas.microsoft.com/office/drawing/2014/main" id="{CD26C7C9-BF9A-D260-06D8-A4C927013C0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91033370"/>
              </p:ext>
            </p:extLst>
          </p:nvPr>
        </p:nvGraphicFramePr>
        <p:xfrm>
          <a:off x="279400" y="2314575"/>
          <a:ext cx="11633200" cy="325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108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0938668" y="3569017"/>
            <a:ext cx="5064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12</a:t>
            </a:r>
            <a:b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</a:br>
            <a: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(12%</a:t>
            </a:r>
            <a:r>
              <a:rPr lang="tr-TR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)</a:t>
            </a:r>
          </a:p>
        </p:txBody>
      </p:sp>
      <p:sp>
        <p:nvSpPr>
          <p:cNvPr id="56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193088" y="5537199"/>
            <a:ext cx="9461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200" dirty="0"/>
              <a:t>Information Technologies (IT)</a:t>
            </a:r>
            <a:endParaRPr lang="tr-TR" sz="1200" dirty="0"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51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928814" y="5537199"/>
            <a:ext cx="877888" cy="37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200" dirty="0" err="1"/>
              <a:t>Law</a:t>
            </a:r>
            <a:r>
              <a:rPr lang="tr-TR" sz="1200" dirty="0"/>
              <a:t> and </a:t>
            </a:r>
            <a:r>
              <a:rPr lang="tr-TR" sz="1200" dirty="0" err="1"/>
              <a:t>Regulations</a:t>
            </a:r>
            <a:endParaRPr lang="tr-TR" sz="1200" dirty="0"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49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69888" y="5537200"/>
            <a:ext cx="1257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200" dirty="0"/>
              <a:t>General Banking</a:t>
            </a:r>
            <a:endParaRPr lang="tr-TR" sz="1200" dirty="0"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57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9320213" y="5537200"/>
            <a:ext cx="1198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100" dirty="0" err="1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Treasury</a:t>
            </a:r>
            <a:r>
              <a:rPr lang="tr-TR" altLang="en-US" sz="1100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 Operations</a:t>
            </a:r>
            <a:endParaRPr lang="tr-TR" sz="1100" dirty="0"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52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128964" y="5537200"/>
            <a:ext cx="8366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200" dirty="0"/>
              <a:t>Sales and Marketing</a:t>
            </a:r>
            <a:endParaRPr lang="tr-TR" sz="1200" dirty="0"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55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069137" y="5588218"/>
            <a:ext cx="877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200" dirty="0"/>
              <a:t>Foreign </a:t>
            </a:r>
            <a:r>
              <a:rPr lang="tr-TR" sz="1200" dirty="0" err="1"/>
              <a:t>Transactions</a:t>
            </a:r>
            <a:endParaRPr lang="tr-TR" sz="1200" dirty="0"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101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999457" y="4119596"/>
            <a:ext cx="5476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8</a:t>
            </a:r>
            <a:b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</a:br>
            <a: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(7%</a:t>
            </a:r>
            <a:r>
              <a:rPr lang="tr-TR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)</a:t>
            </a:r>
          </a:p>
        </p:txBody>
      </p:sp>
      <p:sp>
        <p:nvSpPr>
          <p:cNvPr id="53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527551" y="5537200"/>
            <a:ext cx="588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200" dirty="0" err="1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Loans</a:t>
            </a:r>
            <a:endParaRPr lang="tr-TR" sz="1200" dirty="0"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54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689600" y="5537200"/>
            <a:ext cx="10160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200" dirty="0"/>
              <a:t>Financial </a:t>
            </a:r>
            <a:r>
              <a:rPr lang="tr-TR" sz="1200" dirty="0" err="1"/>
              <a:t>Affairs</a:t>
            </a:r>
            <a:r>
              <a:rPr lang="tr-TR" sz="1200" dirty="0"/>
              <a:t> and Accounting </a:t>
            </a:r>
            <a:endParaRPr lang="tr-TR" sz="1200" dirty="0"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58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0833100" y="5537200"/>
            <a:ext cx="1079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200" dirty="0" err="1"/>
              <a:t>Personal</a:t>
            </a:r>
            <a:r>
              <a:rPr lang="tr-TR" sz="1200" dirty="0"/>
              <a:t> Development</a:t>
            </a:r>
            <a:endParaRPr lang="tr-TR" sz="1200" dirty="0"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100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710406" y="1968476"/>
            <a:ext cx="5762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34</a:t>
            </a:r>
            <a:b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</a:br>
            <a: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(30%</a:t>
            </a:r>
            <a:r>
              <a:rPr lang="tr-TR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)</a:t>
            </a:r>
          </a:p>
        </p:txBody>
      </p:sp>
      <p:sp>
        <p:nvSpPr>
          <p:cNvPr id="102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306763" y="4119597"/>
            <a:ext cx="481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8</a:t>
            </a:r>
            <a:b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</a:br>
            <a: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(7%</a:t>
            </a:r>
            <a:r>
              <a:rPr lang="tr-TR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)</a:t>
            </a:r>
          </a:p>
        </p:txBody>
      </p:sp>
      <p:sp>
        <p:nvSpPr>
          <p:cNvPr id="103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569422" y="3967229"/>
            <a:ext cx="4937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9</a:t>
            </a:r>
            <a:b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</a:br>
            <a: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(8%</a:t>
            </a:r>
            <a:r>
              <a:rPr lang="tr-TR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)</a:t>
            </a:r>
          </a:p>
        </p:txBody>
      </p:sp>
      <p:sp>
        <p:nvSpPr>
          <p:cNvPr id="104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805412" y="4471639"/>
            <a:ext cx="4937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5</a:t>
            </a:r>
            <a:b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</a:br>
            <a: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(4%</a:t>
            </a:r>
            <a:r>
              <a:rPr lang="tr-TR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)</a:t>
            </a:r>
          </a:p>
        </p:txBody>
      </p:sp>
      <p:sp>
        <p:nvSpPr>
          <p:cNvPr id="105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109618" y="4471639"/>
            <a:ext cx="4937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5</a:t>
            </a:r>
            <a:b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</a:br>
            <a: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(4%</a:t>
            </a:r>
            <a:r>
              <a:rPr lang="tr-TR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)</a:t>
            </a:r>
          </a:p>
        </p:txBody>
      </p:sp>
      <p:sp>
        <p:nvSpPr>
          <p:cNvPr id="106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8367713" y="2738438"/>
            <a:ext cx="5524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18</a:t>
            </a:r>
            <a:b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</a:br>
            <a: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(20%</a:t>
            </a:r>
            <a:r>
              <a:rPr lang="tr-TR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)</a:t>
            </a:r>
          </a:p>
        </p:txBody>
      </p:sp>
      <p:sp>
        <p:nvSpPr>
          <p:cNvPr id="107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9676606" y="4460560"/>
            <a:ext cx="4857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5</a:t>
            </a:r>
            <a:b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</a:br>
            <a:r>
              <a:rPr lang="tr-TR" altLang="en-US" sz="1400" b="1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(4%</a:t>
            </a:r>
            <a:r>
              <a:rPr lang="tr-TR" sz="1400" b="1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4A35B53-EEDA-DEFB-5721-63B7B98B1CC2}"/>
              </a:ext>
            </a:extLst>
          </p:cNvPr>
          <p:cNvSpPr txBox="1"/>
          <p:nvPr/>
        </p:nvSpPr>
        <p:spPr>
          <a:xfrm>
            <a:off x="4585646" y="1637219"/>
            <a:ext cx="384259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002060"/>
                </a:solidFill>
                <a:latin typeface="Arial Black" panose="020B0A04020102020204" pitchFamily="34" charset="0"/>
              </a:rPr>
              <a:t>Total: 104 Training Programs</a:t>
            </a:r>
          </a:p>
        </p:txBody>
      </p:sp>
    </p:spTree>
    <p:extLst>
      <p:ext uri="{BB962C8B-B14F-4D97-AF65-F5344CB8AC3E}">
        <p14:creationId xmlns:p14="http://schemas.microsoft.com/office/powerpoint/2010/main" val="62819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Nesne 24" hidden="1">
            <a:extLst>
              <a:ext uri="{FF2B5EF4-FFF2-40B4-BE49-F238E27FC236}">
                <a16:creationId xmlns:a16="http://schemas.microsoft.com/office/drawing/2014/main" id="{2DA7AF26-341E-179B-DA5C-0E28CD929C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35583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6" imgH="416" progId="TCLayout.ActiveDocument.1">
                  <p:embed/>
                </p:oleObj>
              </mc:Choice>
              <mc:Fallback>
                <p:oleObj name="think-cell Slide" r:id="rId11" imgW="416" imgH="416" progId="TCLayout.ActiveDocument.1">
                  <p:embed/>
                  <p:pic>
                    <p:nvPicPr>
                      <p:cNvPr id="25" name="Nesne 24" hidden="1">
                        <a:extLst>
                          <a:ext uri="{FF2B5EF4-FFF2-40B4-BE49-F238E27FC236}">
                            <a16:creationId xmlns:a16="http://schemas.microsoft.com/office/drawing/2014/main" id="{2DA7AF26-341E-179B-DA5C-0E28CD929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0" name="Grup 169">
            <a:extLst>
              <a:ext uri="{FF2B5EF4-FFF2-40B4-BE49-F238E27FC236}">
                <a16:creationId xmlns:a16="http://schemas.microsoft.com/office/drawing/2014/main" id="{665603E3-815B-444F-5E93-DC917539F873}"/>
              </a:ext>
            </a:extLst>
          </p:cNvPr>
          <p:cNvGrpSpPr/>
          <p:nvPr/>
        </p:nvGrpSpPr>
        <p:grpSpPr>
          <a:xfrm>
            <a:off x="361584" y="329139"/>
            <a:ext cx="11468832" cy="915919"/>
            <a:chOff x="361583" y="329139"/>
            <a:chExt cx="11468833" cy="759921"/>
          </a:xfrm>
        </p:grpSpPr>
        <p:sp>
          <p:nvSpPr>
            <p:cNvPr id="2" name="Dikdörtgen 1">
              <a:extLst>
                <a:ext uri="{FF2B5EF4-FFF2-40B4-BE49-F238E27FC236}">
                  <a16:creationId xmlns:a16="http://schemas.microsoft.com/office/drawing/2014/main" id="{79DAEC5C-4C2E-C86C-EF6C-E4A3D94D68D0}"/>
                </a:ext>
              </a:extLst>
            </p:cNvPr>
            <p:cNvSpPr/>
            <p:nvPr/>
          </p:nvSpPr>
          <p:spPr>
            <a:xfrm>
              <a:off x="361583" y="329139"/>
              <a:ext cx="11468833" cy="759921"/>
            </a:xfrm>
            <a:prstGeom prst="rect">
              <a:avLst/>
            </a:prstGeom>
            <a:solidFill>
              <a:srgbClr val="7387A5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endParaRPr>
            </a:p>
          </p:txBody>
        </p:sp>
        <p:sp>
          <p:nvSpPr>
            <p:cNvPr id="139" name="Dikdörtgen 138">
              <a:extLst>
                <a:ext uri="{FF2B5EF4-FFF2-40B4-BE49-F238E27FC236}">
                  <a16:creationId xmlns:a16="http://schemas.microsoft.com/office/drawing/2014/main" id="{EF48A735-E5C8-5039-A9D2-6F95EE3AE7E6}"/>
                </a:ext>
              </a:extLst>
            </p:cNvPr>
            <p:cNvSpPr/>
            <p:nvPr/>
          </p:nvSpPr>
          <p:spPr>
            <a:xfrm>
              <a:off x="555815" y="481506"/>
              <a:ext cx="11074081" cy="455186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PARTICIPATION RATE IN TRAINING PROGRAMS BY HEADQUARTERS AND BRANCH</a:t>
              </a:r>
            </a:p>
          </p:txBody>
        </p:sp>
      </p:grpSp>
      <p:sp>
        <p:nvSpPr>
          <p:cNvPr id="14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450850" y="6343650"/>
            <a:ext cx="3921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8746B90-5261-5881-F09A-B20333D6C2F3}"/>
              </a:ext>
            </a:extLst>
          </p:cNvPr>
          <p:cNvSpPr txBox="1"/>
          <p:nvPr/>
        </p:nvSpPr>
        <p:spPr>
          <a:xfrm>
            <a:off x="361583" y="1245058"/>
            <a:ext cx="1146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A total of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3,310 </a:t>
            </a:r>
            <a:r>
              <a:rPr lang="tr-T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employees</a:t>
            </a: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 participated in the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104 </a:t>
            </a: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training programs conducted </a:t>
            </a:r>
            <a:r>
              <a:rPr lang="tr-TR" sz="1400" dirty="0" err="1">
                <a:latin typeface="Poppins" panose="00000500000000000000" pitchFamily="2" charset="-94"/>
                <a:cs typeface="Poppins" panose="00000500000000000000" pitchFamily="2" charset="-94"/>
              </a:rPr>
              <a:t>by</a:t>
            </a: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 the </a:t>
            </a:r>
            <a:r>
              <a:rPr lang="tr-TR" sz="1400" dirty="0" err="1">
                <a:latin typeface="Poppins" panose="00000500000000000000" pitchFamily="2" charset="-94"/>
                <a:cs typeface="Poppins" panose="00000500000000000000" pitchFamily="2" charset="-94"/>
              </a:rPr>
              <a:t>Association</a:t>
            </a: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 during the October 2024-May 2025 training period, with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2,116 </a:t>
            </a: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personnel participating from the General Directorate and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1,194 </a:t>
            </a: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personnel participating from Bank Branches.</a:t>
            </a:r>
          </a:p>
        </p:txBody>
      </p:sp>
      <p:graphicFrame>
        <p:nvGraphicFramePr>
          <p:cNvPr id="55" name="Chart 3">
            <a:extLst>
              <a:ext uri="{FF2B5EF4-FFF2-40B4-BE49-F238E27FC236}">
                <a16:creationId xmlns:a16="http://schemas.microsoft.com/office/drawing/2014/main" id="{54F11A56-6665-3A78-0981-4E4C5014538C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71416173"/>
              </p:ext>
            </p:extLst>
          </p:nvPr>
        </p:nvGraphicFramePr>
        <p:xfrm>
          <a:off x="3805238" y="1944688"/>
          <a:ext cx="4583112" cy="458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2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5779612" y="5642173"/>
            <a:ext cx="5603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1,194</a:t>
            </a:r>
            <a:br>
              <a:rPr lang="tr-TR" altLang="en-US" sz="1400" dirty="0">
                <a:solidFill>
                  <a:schemeClr val="bg1"/>
                </a:solidFill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</a:br>
            <a:r>
              <a:rPr lang="tr-TR" altLang="en-US" sz="1400" dirty="0">
                <a:solidFill>
                  <a:schemeClr val="bg1"/>
                </a:solidFill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(36%</a:t>
            </a:r>
            <a:r>
              <a:rPr lang="tr-TR" sz="1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)</a:t>
            </a:r>
          </a:p>
        </p:txBody>
      </p:sp>
      <p:sp>
        <p:nvSpPr>
          <p:cNvPr id="11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551113" y="2833920"/>
            <a:ext cx="15763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F664F60-1DBC-426D-991E-55E3EA5EB995}" type="datetime'''GEN''EL ''''''''M''Ü''''DÜR''''''''''''''''''''''''LÜ''K'''">
              <a:rPr lang="tr-TR" altLang="en-US" sz="1400" b="1" smtClean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GENEL MÜDÜRLÜK</a:t>
            </a:fld>
            <a:endParaRPr lang="tr-TR" sz="1400" b="1" dirty="0"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51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114528" y="2523470"/>
            <a:ext cx="5730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1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2,116</a:t>
            </a:r>
            <a:br>
              <a:rPr lang="tr-TR" altLang="en-US" sz="1400" dirty="0">
                <a:solidFill>
                  <a:schemeClr val="bg1"/>
                </a:solidFill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</a:br>
            <a:r>
              <a:rPr lang="tr-TR" altLang="en-US" sz="1400" dirty="0">
                <a:solidFill>
                  <a:schemeClr val="bg1"/>
                </a:solidFill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(64%</a:t>
            </a:r>
            <a:r>
              <a:rPr lang="tr-TR" sz="1400" dirty="0">
                <a:solidFill>
                  <a:schemeClr val="bg1"/>
                </a:solidFill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)</a:t>
            </a:r>
          </a:p>
        </p:txBody>
      </p:sp>
      <p:sp>
        <p:nvSpPr>
          <p:cNvPr id="12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890737" y="6527800"/>
            <a:ext cx="449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D9EA8C3-5589-40D2-83E5-992F5851884C}" type="datetime'''''''Ş''''''''''''''''''U''''''''''''B''''E'''''''''''''''">
              <a:rPr lang="tr-TR" altLang="en-US" sz="1400" b="1" smtClean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ŞUBE</a:t>
            </a:fld>
            <a:endParaRPr lang="tr-TR" sz="1400" b="1" dirty="0"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27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648325" y="4003675"/>
            <a:ext cx="8953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12700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3,310</a:t>
            </a:r>
          </a:p>
        </p:txBody>
      </p:sp>
    </p:spTree>
    <p:extLst>
      <p:ext uri="{BB962C8B-B14F-4D97-AF65-F5344CB8AC3E}">
        <p14:creationId xmlns:p14="http://schemas.microsoft.com/office/powerpoint/2010/main" val="414633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Nesne 24" hidden="1">
            <a:extLst>
              <a:ext uri="{FF2B5EF4-FFF2-40B4-BE49-F238E27FC236}">
                <a16:creationId xmlns:a16="http://schemas.microsoft.com/office/drawing/2014/main" id="{2DA7AF26-341E-179B-DA5C-0E28CD929C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7414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16" imgH="416" progId="TCLayout.ActiveDocument.1">
                  <p:embed/>
                </p:oleObj>
              </mc:Choice>
              <mc:Fallback>
                <p:oleObj name="think-cell Slide" r:id="rId17" imgW="416" imgH="416" progId="TCLayout.ActiveDocument.1">
                  <p:embed/>
                  <p:pic>
                    <p:nvPicPr>
                      <p:cNvPr id="25" name="Nesne 24" hidden="1">
                        <a:extLst>
                          <a:ext uri="{FF2B5EF4-FFF2-40B4-BE49-F238E27FC236}">
                            <a16:creationId xmlns:a16="http://schemas.microsoft.com/office/drawing/2014/main" id="{2DA7AF26-341E-179B-DA5C-0E28CD929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0" name="Grup 169">
            <a:extLst>
              <a:ext uri="{FF2B5EF4-FFF2-40B4-BE49-F238E27FC236}">
                <a16:creationId xmlns:a16="http://schemas.microsoft.com/office/drawing/2014/main" id="{665603E3-815B-444F-5E93-DC917539F873}"/>
              </a:ext>
            </a:extLst>
          </p:cNvPr>
          <p:cNvGrpSpPr/>
          <p:nvPr/>
        </p:nvGrpSpPr>
        <p:grpSpPr>
          <a:xfrm>
            <a:off x="361583" y="329139"/>
            <a:ext cx="11468833" cy="759921"/>
            <a:chOff x="361583" y="329139"/>
            <a:chExt cx="11468833" cy="759921"/>
          </a:xfrm>
        </p:grpSpPr>
        <p:sp>
          <p:nvSpPr>
            <p:cNvPr id="2" name="Dikdörtgen 1">
              <a:extLst>
                <a:ext uri="{FF2B5EF4-FFF2-40B4-BE49-F238E27FC236}">
                  <a16:creationId xmlns:a16="http://schemas.microsoft.com/office/drawing/2014/main" id="{79DAEC5C-4C2E-C86C-EF6C-E4A3D94D68D0}"/>
                </a:ext>
              </a:extLst>
            </p:cNvPr>
            <p:cNvSpPr/>
            <p:nvPr/>
          </p:nvSpPr>
          <p:spPr>
            <a:xfrm>
              <a:off x="361583" y="329139"/>
              <a:ext cx="11468833" cy="759921"/>
            </a:xfrm>
            <a:prstGeom prst="rect">
              <a:avLst/>
            </a:prstGeom>
            <a:solidFill>
              <a:srgbClr val="7387A5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endParaRPr>
            </a:p>
          </p:txBody>
        </p:sp>
        <p:sp>
          <p:nvSpPr>
            <p:cNvPr id="139" name="Dikdörtgen 138">
              <a:extLst>
                <a:ext uri="{FF2B5EF4-FFF2-40B4-BE49-F238E27FC236}">
                  <a16:creationId xmlns:a16="http://schemas.microsoft.com/office/drawing/2014/main" id="{EF48A735-E5C8-5039-A9D2-6F95EE3AE7E6}"/>
                </a:ext>
              </a:extLst>
            </p:cNvPr>
            <p:cNvSpPr/>
            <p:nvPr/>
          </p:nvSpPr>
          <p:spPr>
            <a:xfrm>
              <a:off x="555815" y="481506"/>
              <a:ext cx="11074081" cy="455186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BANK-BASED STAFF PARTICIPATION IN TRAINING </a:t>
              </a:r>
            </a:p>
          </p:txBody>
        </p:sp>
      </p:grpSp>
      <p:sp>
        <p:nvSpPr>
          <p:cNvPr id="14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450850" y="6343650"/>
            <a:ext cx="3921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graphicFrame>
        <p:nvGraphicFramePr>
          <p:cNvPr id="63" name="Chart 3">
            <a:extLst>
              <a:ext uri="{FF2B5EF4-FFF2-40B4-BE49-F238E27FC236}">
                <a16:creationId xmlns:a16="http://schemas.microsoft.com/office/drawing/2014/main" id="{5114A4DA-EC98-A8F4-7730-24C1B63DB5DF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41296868"/>
              </p:ext>
            </p:extLst>
          </p:nvPr>
        </p:nvGraphicFramePr>
        <p:xfrm>
          <a:off x="279400" y="2314575"/>
          <a:ext cx="11563350" cy="325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48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46906" y="2098265"/>
            <a:ext cx="554038" cy="27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832</a:t>
            </a:r>
          </a:p>
        </p:txBody>
      </p:sp>
      <p:sp>
        <p:nvSpPr>
          <p:cNvPr id="49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690478" y="3650663"/>
            <a:ext cx="517525" cy="29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356</a:t>
            </a:r>
          </a:p>
        </p:txBody>
      </p:sp>
      <p:sp>
        <p:nvSpPr>
          <p:cNvPr id="50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709004" y="3392108"/>
            <a:ext cx="517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401</a:t>
            </a:r>
          </a:p>
        </p:txBody>
      </p:sp>
      <p:sp>
        <p:nvSpPr>
          <p:cNvPr id="51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717351" y="2961346"/>
            <a:ext cx="515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494</a:t>
            </a:r>
          </a:p>
        </p:txBody>
      </p:sp>
      <p:sp>
        <p:nvSpPr>
          <p:cNvPr id="52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791820" y="3044825"/>
            <a:ext cx="515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470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235BDFF9-C35D-D030-B81E-DD5DE028325D}"/>
              </a:ext>
            </a:extLst>
          </p:cNvPr>
          <p:cNvSpPr txBox="1"/>
          <p:nvPr/>
        </p:nvSpPr>
        <p:spPr>
          <a:xfrm>
            <a:off x="361583" y="1245058"/>
            <a:ext cx="1146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A total of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3,310 </a:t>
            </a: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personnel participated in the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104 </a:t>
            </a: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training programs conducted by our Union during the October 2024-May 2025 training period, and 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the distribution by bank and institution </a:t>
            </a: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is as follows. </a:t>
            </a:r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76D7D3ED-3E2A-75CB-6557-3613A738AF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3" y="5538228"/>
            <a:ext cx="904617" cy="271079"/>
          </a:xfrm>
          <a:prstGeom prst="rect">
            <a:avLst/>
          </a:prstGeom>
        </p:spPr>
      </p:pic>
      <p:pic>
        <p:nvPicPr>
          <p:cNvPr id="31" name="Resim 30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C45E4E5D-E1EA-7C73-28AD-1FCB06C9E11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65" y="5606427"/>
            <a:ext cx="871909" cy="190699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BCB48709-E462-9E7D-C1F9-9A3AE827BAA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16" y="5600030"/>
            <a:ext cx="904617" cy="209277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C753D9F6-4644-B975-D6AA-5D813C28CD7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28" y="5589698"/>
            <a:ext cx="913040" cy="209277"/>
          </a:xfrm>
          <a:prstGeom prst="rect">
            <a:avLst/>
          </a:prstGeom>
        </p:spPr>
      </p:pic>
      <p:pic>
        <p:nvPicPr>
          <p:cNvPr id="37" name="Resim 36" descr="metin içeren bir resim&#10;&#10;Açıklama otomatik olarak oluşturuldu">
            <a:extLst>
              <a:ext uri="{FF2B5EF4-FFF2-40B4-BE49-F238E27FC236}">
                <a16:creationId xmlns:a16="http://schemas.microsoft.com/office/drawing/2014/main" id="{01E4E698-BB71-7F77-2833-CB01E048504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38" y="5634482"/>
            <a:ext cx="904617" cy="200404"/>
          </a:xfrm>
          <a:prstGeom prst="rect">
            <a:avLst/>
          </a:prstGeom>
        </p:spPr>
      </p:pic>
      <p:pic>
        <p:nvPicPr>
          <p:cNvPr id="43" name="Resim 42">
            <a:extLst>
              <a:ext uri="{FF2B5EF4-FFF2-40B4-BE49-F238E27FC236}">
                <a16:creationId xmlns:a16="http://schemas.microsoft.com/office/drawing/2014/main" id="{96CEA849-DA33-CC6C-C022-6153DC6DCE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19" y="5618183"/>
            <a:ext cx="910880" cy="209277"/>
          </a:xfrm>
          <a:prstGeom prst="rect">
            <a:avLst/>
          </a:prstGeom>
        </p:spPr>
      </p:pic>
      <p:pic>
        <p:nvPicPr>
          <p:cNvPr id="3" name="Picture 2" descr="Türkiye'nin ilk dijital bankası Hayat Holding'e ait Hayat Finans Katılım  Bankası oldu">
            <a:extLst>
              <a:ext uri="{FF2B5EF4-FFF2-40B4-BE49-F238E27FC236}">
                <a16:creationId xmlns:a16="http://schemas.microsoft.com/office/drawing/2014/main" id="{D33E282E-30A5-1E32-56D3-E7BE95BB6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t="26764" r="17051" b="33371"/>
          <a:stretch/>
        </p:blipFill>
        <p:spPr bwMode="auto">
          <a:xfrm>
            <a:off x="6736396" y="5562097"/>
            <a:ext cx="866124" cy="2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ürkiye'nin ilk dijital perakende bankası TOM Bank oldu - EKONOMİ - Ekonomi  Dünya Dergisi">
            <a:extLst>
              <a:ext uri="{FF2B5EF4-FFF2-40B4-BE49-F238E27FC236}">
                <a16:creationId xmlns:a16="http://schemas.microsoft.com/office/drawing/2014/main" id="{A21780B8-EFB1-DE15-6CF2-A467AB813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t="31378" r="21209" b="36501"/>
          <a:stretch/>
        </p:blipFill>
        <p:spPr bwMode="auto">
          <a:xfrm>
            <a:off x="7806577" y="5517113"/>
            <a:ext cx="805180" cy="2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na Sayfa | Dünya Katılım">
            <a:extLst>
              <a:ext uri="{FF2B5EF4-FFF2-40B4-BE49-F238E27FC236}">
                <a16:creationId xmlns:a16="http://schemas.microsoft.com/office/drawing/2014/main" id="{19BDD701-41F7-36A3-324A-D59E1274A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11830" r="12536" b="7083"/>
          <a:stretch/>
        </p:blipFill>
        <p:spPr bwMode="auto">
          <a:xfrm>
            <a:off x="8812373" y="5538228"/>
            <a:ext cx="738784" cy="4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Yer Tutucusu 2">
            <a:extLst>
              <a:ext uri="{FF2B5EF4-FFF2-40B4-BE49-F238E27FC236}">
                <a16:creationId xmlns:a16="http://schemas.microsoft.com/office/drawing/2014/main" id="{F713AA8E-6839-153B-1007-851C6A9B2D63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5803106" y="2961346"/>
            <a:ext cx="515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490</a:t>
            </a:r>
          </a:p>
        </p:txBody>
      </p:sp>
      <p:sp>
        <p:nvSpPr>
          <p:cNvPr id="5" name="Metin Yer Tutucusu 2">
            <a:extLst>
              <a:ext uri="{FF2B5EF4-FFF2-40B4-BE49-F238E27FC236}">
                <a16:creationId xmlns:a16="http://schemas.microsoft.com/office/drawing/2014/main" id="{008604BF-B1B9-D02A-62F5-DA20EF55331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823345" y="4937565"/>
            <a:ext cx="515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17</a:t>
            </a:r>
          </a:p>
        </p:txBody>
      </p:sp>
      <p:sp>
        <p:nvSpPr>
          <p:cNvPr id="8" name="Metin Yer Tutucusu 2">
            <a:extLst>
              <a:ext uri="{FF2B5EF4-FFF2-40B4-BE49-F238E27FC236}">
                <a16:creationId xmlns:a16="http://schemas.microsoft.com/office/drawing/2014/main" id="{4F0A6CE1-663B-F0BD-C6C7-A4A05E2D358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806577" y="5067406"/>
            <a:ext cx="515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0</a:t>
            </a:r>
          </a:p>
        </p:txBody>
      </p:sp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25E00D6E-E76C-369B-DFB5-E8EAB948864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8923796" y="4312713"/>
            <a:ext cx="515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193</a:t>
            </a:r>
          </a:p>
        </p:txBody>
      </p:sp>
      <p:sp>
        <p:nvSpPr>
          <p:cNvPr id="10" name="Metin Yer Tutucusu 2">
            <a:extLst>
              <a:ext uri="{FF2B5EF4-FFF2-40B4-BE49-F238E27FC236}">
                <a16:creationId xmlns:a16="http://schemas.microsoft.com/office/drawing/2014/main" id="{C3076D2B-BD43-8173-344C-884E1619217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1022304" y="1944683"/>
            <a:ext cx="515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3,310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3FF7297-0DAB-E1F1-3651-3D350E9626CC}"/>
              </a:ext>
            </a:extLst>
          </p:cNvPr>
          <p:cNvSpPr txBox="1"/>
          <p:nvPr/>
        </p:nvSpPr>
        <p:spPr>
          <a:xfrm>
            <a:off x="9829727" y="5521240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/>
              <a:t>OTHER</a:t>
            </a:r>
            <a:br>
              <a:rPr lang="tr-TR" sz="1400" b="1" dirty="0"/>
            </a:br>
            <a:r>
              <a:rPr lang="tr-TR" sz="700" dirty="0"/>
              <a:t>Investment Development Banks</a:t>
            </a:r>
          </a:p>
          <a:p>
            <a:r>
              <a:rPr lang="tr-TR" sz="700" dirty="0"/>
              <a:t>Savings Finance Companies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F5DBFBD-2FD0-C32A-0A85-4BA27236E677}"/>
              </a:ext>
            </a:extLst>
          </p:cNvPr>
          <p:cNvSpPr txBox="1"/>
          <p:nvPr/>
        </p:nvSpPr>
        <p:spPr>
          <a:xfrm>
            <a:off x="10879031" y="5516605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/>
              <a:t>TOTAL</a:t>
            </a:r>
            <a:endParaRPr lang="tr-TR" sz="700" dirty="0"/>
          </a:p>
        </p:txBody>
      </p:sp>
      <p:sp>
        <p:nvSpPr>
          <p:cNvPr id="13" name="Metin Yer Tutucusu 2">
            <a:extLst>
              <a:ext uri="{FF2B5EF4-FFF2-40B4-BE49-F238E27FC236}">
                <a16:creationId xmlns:a16="http://schemas.microsoft.com/office/drawing/2014/main" id="{9E5E7987-95CB-E032-B1FA-322E9678787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9951143" y="4817973"/>
            <a:ext cx="5159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80705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AC415-5E7E-9C0F-A68C-B698C5A82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Nesne 24" hidden="1">
            <a:extLst>
              <a:ext uri="{FF2B5EF4-FFF2-40B4-BE49-F238E27FC236}">
                <a16:creationId xmlns:a16="http://schemas.microsoft.com/office/drawing/2014/main" id="{B753A112-AE55-3FF6-D7A9-DF41067F4B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25" name="Nesne 24" hidden="1">
                        <a:extLst>
                          <a:ext uri="{FF2B5EF4-FFF2-40B4-BE49-F238E27FC236}">
                            <a16:creationId xmlns:a16="http://schemas.microsoft.com/office/drawing/2014/main" id="{2DA7AF26-341E-179B-DA5C-0E28CD929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0" name="Grup 169">
            <a:extLst>
              <a:ext uri="{FF2B5EF4-FFF2-40B4-BE49-F238E27FC236}">
                <a16:creationId xmlns:a16="http://schemas.microsoft.com/office/drawing/2014/main" id="{C1DCA69E-F8D6-2E2C-F677-1EF392DA0619}"/>
              </a:ext>
            </a:extLst>
          </p:cNvPr>
          <p:cNvGrpSpPr/>
          <p:nvPr/>
        </p:nvGrpSpPr>
        <p:grpSpPr>
          <a:xfrm>
            <a:off x="361583" y="329139"/>
            <a:ext cx="11468833" cy="759921"/>
            <a:chOff x="361583" y="329139"/>
            <a:chExt cx="11468833" cy="759921"/>
          </a:xfrm>
        </p:grpSpPr>
        <p:sp>
          <p:nvSpPr>
            <p:cNvPr id="2" name="Dikdörtgen 1">
              <a:extLst>
                <a:ext uri="{FF2B5EF4-FFF2-40B4-BE49-F238E27FC236}">
                  <a16:creationId xmlns:a16="http://schemas.microsoft.com/office/drawing/2014/main" id="{F6657D46-6671-884C-CB48-54EC0A9CC28D}"/>
                </a:ext>
              </a:extLst>
            </p:cNvPr>
            <p:cNvSpPr/>
            <p:nvPr/>
          </p:nvSpPr>
          <p:spPr>
            <a:xfrm>
              <a:off x="361583" y="329139"/>
              <a:ext cx="11468833" cy="759921"/>
            </a:xfrm>
            <a:prstGeom prst="rect">
              <a:avLst/>
            </a:prstGeom>
            <a:solidFill>
              <a:srgbClr val="7387A5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endParaRPr>
            </a:p>
          </p:txBody>
        </p:sp>
        <p:sp>
          <p:nvSpPr>
            <p:cNvPr id="139" name="Dikdörtgen 138">
              <a:extLst>
                <a:ext uri="{FF2B5EF4-FFF2-40B4-BE49-F238E27FC236}">
                  <a16:creationId xmlns:a16="http://schemas.microsoft.com/office/drawing/2014/main" id="{11931405-9F42-DC5D-341C-A0117D67F7A1}"/>
                </a:ext>
              </a:extLst>
            </p:cNvPr>
            <p:cNvSpPr/>
            <p:nvPr/>
          </p:nvSpPr>
          <p:spPr>
            <a:xfrm>
              <a:off x="555815" y="481506"/>
              <a:ext cx="11074081" cy="455186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BANK-BY-BANK  MONTHLY PARTICIPATION OF STAFF IN TRAINING</a:t>
              </a:r>
            </a:p>
          </p:txBody>
        </p:sp>
      </p:grp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A6981632-5FCF-A85E-D5D2-E32C8A4E8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112645"/>
              </p:ext>
            </p:extLst>
          </p:nvPr>
        </p:nvGraphicFramePr>
        <p:xfrm>
          <a:off x="361583" y="1225893"/>
          <a:ext cx="11468831" cy="5150598"/>
        </p:xfrm>
        <a:graphic>
          <a:graphicData uri="http://schemas.openxmlformats.org/drawingml/2006/table">
            <a:tbl>
              <a:tblPr/>
              <a:tblGrid>
                <a:gridCol w="998650">
                  <a:extLst>
                    <a:ext uri="{9D8B030D-6E8A-4147-A177-3AD203B41FA5}">
                      <a16:colId xmlns:a16="http://schemas.microsoft.com/office/drawing/2014/main" val="4188862762"/>
                    </a:ext>
                  </a:extLst>
                </a:gridCol>
                <a:gridCol w="821099">
                  <a:extLst>
                    <a:ext uri="{9D8B030D-6E8A-4147-A177-3AD203B41FA5}">
                      <a16:colId xmlns:a16="http://schemas.microsoft.com/office/drawing/2014/main" val="3435216218"/>
                    </a:ext>
                  </a:extLst>
                </a:gridCol>
                <a:gridCol w="1007232">
                  <a:extLst>
                    <a:ext uri="{9D8B030D-6E8A-4147-A177-3AD203B41FA5}">
                      <a16:colId xmlns:a16="http://schemas.microsoft.com/office/drawing/2014/main" val="1883053238"/>
                    </a:ext>
                  </a:extLst>
                </a:gridCol>
                <a:gridCol w="1063191">
                  <a:extLst>
                    <a:ext uri="{9D8B030D-6E8A-4147-A177-3AD203B41FA5}">
                      <a16:colId xmlns:a16="http://schemas.microsoft.com/office/drawing/2014/main" val="1289519273"/>
                    </a:ext>
                  </a:extLst>
                </a:gridCol>
                <a:gridCol w="1015226">
                  <a:extLst>
                    <a:ext uri="{9D8B030D-6E8A-4147-A177-3AD203B41FA5}">
                      <a16:colId xmlns:a16="http://schemas.microsoft.com/office/drawing/2014/main" val="1683901142"/>
                    </a:ext>
                  </a:extLst>
                </a:gridCol>
                <a:gridCol w="1071183">
                  <a:extLst>
                    <a:ext uri="{9D8B030D-6E8A-4147-A177-3AD203B41FA5}">
                      <a16:colId xmlns:a16="http://schemas.microsoft.com/office/drawing/2014/main" val="2775577911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1755825879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1630134281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2308122854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4250531830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3648345664"/>
                    </a:ext>
                  </a:extLst>
                </a:gridCol>
                <a:gridCol w="744405">
                  <a:extLst>
                    <a:ext uri="{9D8B030D-6E8A-4147-A177-3AD203B41FA5}">
                      <a16:colId xmlns:a16="http://schemas.microsoft.com/office/drawing/2014/main" val="2668780787"/>
                    </a:ext>
                  </a:extLst>
                </a:gridCol>
              </a:tblGrid>
              <a:tr h="5788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MONTHLY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ALBARAKA TURK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KUWAIT TURK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TURKEY FINANCE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EMLAK PARTICIPATION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VAKIF PARTICIPATION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AGRICULTURAL PARTICIPATION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LIFE FINANCE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T.O.M. PARTICIPATION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WORLD PARTICIPATION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OTHER</a:t>
                      </a:r>
                    </a:p>
                    <a:p>
                      <a:pPr algn="ctr"/>
                      <a:r>
                        <a:rPr lang="tr-TR" sz="800" dirty="0">
                          <a:solidFill>
                            <a:schemeClr val="bg1"/>
                          </a:solidFill>
                        </a:rPr>
                        <a:t>(Investment Banks,</a:t>
                      </a:r>
                    </a:p>
                    <a:p>
                      <a:pPr algn="ctr"/>
                      <a:r>
                        <a:rPr lang="tr-TR" sz="800" dirty="0">
                          <a:solidFill>
                            <a:schemeClr val="bg1"/>
                          </a:solidFill>
                        </a:rPr>
                        <a:t>Savings Finance </a:t>
                      </a:r>
                      <a:r>
                        <a:rPr lang="tr-TR" sz="800" b="0" dirty="0">
                          <a:solidFill>
                            <a:schemeClr val="bg1"/>
                          </a:solidFill>
                        </a:rPr>
                        <a:t>Companies</a:t>
                      </a:r>
                      <a:r>
                        <a:rPr lang="tr-T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)</a:t>
                      </a:r>
                      <a:endParaRPr lang="tr-TR" sz="1100" b="0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-94"/>
                        <a:cs typeface="Poppins" panose="00000500000000000000" pitchFamily="2" charset="-9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581483"/>
                  </a:ext>
                </a:extLst>
              </a:tr>
              <a:tr h="5079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October 2024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992180"/>
                  </a:ext>
                </a:extLst>
              </a:tr>
              <a:tr h="5079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November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64089"/>
                  </a:ext>
                </a:extLst>
              </a:tr>
              <a:tr h="5079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December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212758"/>
                  </a:ext>
                </a:extLst>
              </a:tr>
              <a:tr h="5079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January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532292"/>
                  </a:ext>
                </a:extLst>
              </a:tr>
              <a:tr h="5079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February 2025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323057"/>
                  </a:ext>
                </a:extLst>
              </a:tr>
              <a:tr h="5079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March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08965"/>
                  </a:ext>
                </a:extLst>
              </a:tr>
              <a:tr h="5079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April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580068"/>
                  </a:ext>
                </a:extLst>
              </a:tr>
              <a:tr h="5079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May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F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014764"/>
                  </a:ext>
                </a:extLst>
              </a:tr>
              <a:tr h="507977"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-94"/>
                          <a:cs typeface="Poppins" panose="00000500000000000000" pitchFamily="2" charset="-94"/>
                        </a:rPr>
                        <a:t>TOTAL</a:t>
                      </a:r>
                    </a:p>
                    <a:p>
                      <a:pPr algn="l" fontAlgn="ctr"/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-94"/>
                        <a:cs typeface="Poppins" panose="00000500000000000000" pitchFamily="2" charset="-9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D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848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56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Nesne 24" hidden="1">
            <a:extLst>
              <a:ext uri="{FF2B5EF4-FFF2-40B4-BE49-F238E27FC236}">
                <a16:creationId xmlns:a16="http://schemas.microsoft.com/office/drawing/2014/main" id="{2DA7AF26-341E-179B-DA5C-0E28CD929C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72440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6" imgH="416" progId="TCLayout.ActiveDocument.1">
                  <p:embed/>
                </p:oleObj>
              </mc:Choice>
              <mc:Fallback>
                <p:oleObj name="think-cell Slide" r:id="rId11" imgW="416" imgH="416" progId="TCLayout.ActiveDocument.1">
                  <p:embed/>
                  <p:pic>
                    <p:nvPicPr>
                      <p:cNvPr id="25" name="Nesne 24" hidden="1">
                        <a:extLst>
                          <a:ext uri="{FF2B5EF4-FFF2-40B4-BE49-F238E27FC236}">
                            <a16:creationId xmlns:a16="http://schemas.microsoft.com/office/drawing/2014/main" id="{2DA7AF26-341E-179B-DA5C-0E28CD929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0" name="Grup 169">
            <a:extLst>
              <a:ext uri="{FF2B5EF4-FFF2-40B4-BE49-F238E27FC236}">
                <a16:creationId xmlns:a16="http://schemas.microsoft.com/office/drawing/2014/main" id="{665603E3-815B-444F-5E93-DC917539F873}"/>
              </a:ext>
            </a:extLst>
          </p:cNvPr>
          <p:cNvGrpSpPr/>
          <p:nvPr/>
        </p:nvGrpSpPr>
        <p:grpSpPr>
          <a:xfrm>
            <a:off x="361583" y="329139"/>
            <a:ext cx="11468833" cy="759921"/>
            <a:chOff x="361583" y="329139"/>
            <a:chExt cx="11468833" cy="759921"/>
          </a:xfrm>
        </p:grpSpPr>
        <p:sp>
          <p:nvSpPr>
            <p:cNvPr id="2" name="Dikdörtgen 1">
              <a:extLst>
                <a:ext uri="{FF2B5EF4-FFF2-40B4-BE49-F238E27FC236}">
                  <a16:creationId xmlns:a16="http://schemas.microsoft.com/office/drawing/2014/main" id="{79DAEC5C-4C2E-C86C-EF6C-E4A3D94D68D0}"/>
                </a:ext>
              </a:extLst>
            </p:cNvPr>
            <p:cNvSpPr/>
            <p:nvPr/>
          </p:nvSpPr>
          <p:spPr>
            <a:xfrm>
              <a:off x="361583" y="329139"/>
              <a:ext cx="11468833" cy="759921"/>
            </a:xfrm>
            <a:prstGeom prst="rect">
              <a:avLst/>
            </a:prstGeom>
            <a:solidFill>
              <a:srgbClr val="7387A5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endParaRPr>
            </a:p>
          </p:txBody>
        </p:sp>
        <p:sp>
          <p:nvSpPr>
            <p:cNvPr id="139" name="Dikdörtgen 138">
              <a:extLst>
                <a:ext uri="{FF2B5EF4-FFF2-40B4-BE49-F238E27FC236}">
                  <a16:creationId xmlns:a16="http://schemas.microsoft.com/office/drawing/2014/main" id="{EF48A735-E5C8-5039-A9D2-6F95EE3AE7E6}"/>
                </a:ext>
              </a:extLst>
            </p:cNvPr>
            <p:cNvSpPr/>
            <p:nvPr/>
          </p:nvSpPr>
          <p:spPr>
            <a:xfrm>
              <a:off x="555815" y="481506"/>
              <a:ext cx="11074081" cy="455186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-94"/>
                  <a:cs typeface="Poppins" panose="00000500000000000000" pitchFamily="2" charset="-94"/>
                </a:rPr>
                <a:t>GENDER DISTRIBUTION OF PARTICIPANTS</a:t>
              </a:r>
            </a:p>
          </p:txBody>
        </p:sp>
      </p:grpSp>
      <p:sp>
        <p:nvSpPr>
          <p:cNvPr id="14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450850" y="6343650"/>
            <a:ext cx="3921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tr-TR" sz="1200" b="1" dirty="0">
              <a:solidFill>
                <a:srgbClr val="333F50"/>
              </a:solidFill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graphicFrame>
        <p:nvGraphicFramePr>
          <p:cNvPr id="30" name="Chart 3">
            <a:extLst>
              <a:ext uri="{FF2B5EF4-FFF2-40B4-BE49-F238E27FC236}">
                <a16:creationId xmlns:a16="http://schemas.microsoft.com/office/drawing/2014/main" id="{F39C04EC-00AA-7D43-5E3A-297A18CD5F46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47446370"/>
              </p:ext>
            </p:extLst>
          </p:nvPr>
        </p:nvGraphicFramePr>
        <p:xfrm>
          <a:off x="1793875" y="2516188"/>
          <a:ext cx="8821738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" name="Metin Yer Tutucusu 2">
            <a:extLst>
              <a:ext uri="{FF2B5EF4-FFF2-40B4-BE49-F238E27FC236}">
                <a16:creationId xmlns:a16="http://schemas.microsoft.com/office/drawing/2014/main" id="{FADFBBF4-4A0A-EB25-A3BB-A395F2A319A9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307556" y="2896053"/>
            <a:ext cx="1466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6513" tIns="0" rIns="36513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2000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1,</a:t>
            </a:r>
            <a:r>
              <a:rPr lang="tr-TR" altLang="en-US" sz="20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715 </a:t>
            </a:r>
            <a:r>
              <a:rPr lang="tr-TR" altLang="en-US" sz="2000" dirty="0">
                <a:effectLst/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(52%)</a:t>
            </a:r>
            <a:endParaRPr lang="tr-TR" sz="2000" dirty="0">
              <a:latin typeface="Poppins" panose="00000500000000000000" pitchFamily="2" charset="-94"/>
              <a:cs typeface="Poppins" panose="00000500000000000000" pitchFamily="2" charset="-94"/>
              <a:sym typeface="Poppins" panose="00000500000000000000" pitchFamily="2" charset="-94"/>
            </a:endParaRPr>
          </a:p>
        </p:txBody>
      </p:sp>
      <p:sp>
        <p:nvSpPr>
          <p:cNvPr id="23" name="Metin Yer Tutucusu 2">
            <a:extLst>
              <a:ext uri="{FF2B5EF4-FFF2-40B4-BE49-F238E27FC236}">
                <a16:creationId xmlns:a16="http://schemas.microsoft.com/office/drawing/2014/main" id="{70F80CCF-8D5A-F4B2-92CC-BAB8305561E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634288" y="2800632"/>
            <a:ext cx="1466849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36513" tIns="0" rIns="36513" bIns="0" numCol="1" spcCol="0" rtlCol="0" anchor="b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en-US" sz="20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1,595 (48%</a:t>
            </a:r>
            <a:r>
              <a:rPr lang="tr-TR" sz="20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)</a:t>
            </a:r>
          </a:p>
        </p:txBody>
      </p:sp>
      <p:sp>
        <p:nvSpPr>
          <p:cNvPr id="26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135938" y="6251575"/>
            <a:ext cx="4635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Women</a:t>
            </a:r>
          </a:p>
        </p:txBody>
      </p:sp>
      <p:sp>
        <p:nvSpPr>
          <p:cNvPr id="24" name="Metin Yer Tutucusu 2">
            <a:extLst>
              <a:ext uri="{FF2B5EF4-FFF2-40B4-BE49-F238E27FC236}">
                <a16:creationId xmlns:a16="http://schemas.microsoft.com/office/drawing/2014/main" id="{6795AA67-3221-F151-6E67-34A98B7C94A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781425" y="6251575"/>
            <a:ext cx="5191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Male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7B67C07-E03E-8CFB-33B3-7683EFE6016C}"/>
              </a:ext>
            </a:extLst>
          </p:cNvPr>
          <p:cNvSpPr txBox="1"/>
          <p:nvPr/>
        </p:nvSpPr>
        <p:spPr>
          <a:xfrm>
            <a:off x="361583" y="1245058"/>
            <a:ext cx="1146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Of the</a:t>
            </a:r>
            <a:r>
              <a:rPr lang="tr-TR" sz="1400" b="1" dirty="0">
                <a:latin typeface="Poppins" panose="00000500000000000000" pitchFamily="2" charset="-94"/>
                <a:cs typeface="Poppins" panose="00000500000000000000" pitchFamily="2" charset="-94"/>
              </a:rPr>
              <a:t> 3,310 </a:t>
            </a: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personnel who participated in the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104 </a:t>
            </a: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training programs conducted by our Union during the October 2024-May 2025 training period,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48% </a:t>
            </a: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were female and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 52% </a:t>
            </a: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</a:rPr>
              <a:t>were male employees. 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B4EC73E-893D-05A7-0A13-6F0D7788831A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833298" y="6508750"/>
            <a:ext cx="5191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400" dirty="0">
                <a:latin typeface="Poppins" panose="00000500000000000000" pitchFamily="2" charset="-94"/>
                <a:cs typeface="Poppins" panose="00000500000000000000" pitchFamily="2" charset="-94"/>
                <a:sym typeface="Poppins" panose="00000500000000000000" pitchFamily="2" charset="-94"/>
              </a:rPr>
              <a:t>Total: 3,310</a:t>
            </a:r>
          </a:p>
        </p:txBody>
      </p:sp>
    </p:spTree>
    <p:extLst>
      <p:ext uri="{BB962C8B-B14F-4D97-AF65-F5344CB8AC3E}">
        <p14:creationId xmlns:p14="http://schemas.microsoft.com/office/powerpoint/2010/main" val="317131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 hidden="1">
            <a:extLst>
              <a:ext uri="{FF2B5EF4-FFF2-40B4-BE49-F238E27FC236}">
                <a16:creationId xmlns:a16="http://schemas.microsoft.com/office/drawing/2014/main" id="{0125E6F7-B32B-F6D7-5795-C792234856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4" name="Nesne 3" hidden="1">
                        <a:extLst>
                          <a:ext uri="{FF2B5EF4-FFF2-40B4-BE49-F238E27FC236}">
                            <a16:creationId xmlns:a16="http://schemas.microsoft.com/office/drawing/2014/main" id="{0125E6F7-B32B-F6D7-5795-C79223485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3864AE7C-7A00-CB94-F6D7-5F1E071508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7133" y="522997"/>
            <a:ext cx="7190991" cy="5812008"/>
          </a:xfrm>
          <a:prstGeom prst="rect">
            <a:avLst/>
          </a:prstGeom>
          <a:ln>
            <a:solidFill>
              <a:srgbClr val="7387A5"/>
            </a:solidFill>
          </a:ln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DCE6F393-A465-2F83-3A10-9179F95FCC96}"/>
              </a:ext>
            </a:extLst>
          </p:cNvPr>
          <p:cNvSpPr/>
          <p:nvPr/>
        </p:nvSpPr>
        <p:spPr>
          <a:xfrm>
            <a:off x="195945" y="522997"/>
            <a:ext cx="4459182" cy="58120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-94"/>
                <a:cs typeface="Poppins" panose="00000500000000000000" pitchFamily="2" charset="-94"/>
              </a:rPr>
              <a:t>CERTIFICATION TRAINING</a:t>
            </a:r>
          </a:p>
          <a:p>
            <a:pPr algn="ctr"/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78ED55C0-7FA9-E2B4-AA5F-54202DEA51F4}"/>
              </a:ext>
            </a:extLst>
          </p:cNvPr>
          <p:cNvCxnSpPr>
            <a:cxnSpLocks/>
          </p:cNvCxnSpPr>
          <p:nvPr/>
        </p:nvCxnSpPr>
        <p:spPr>
          <a:xfrm>
            <a:off x="410180" y="3764959"/>
            <a:ext cx="3936189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>
            <a:extLst>
              <a:ext uri="{FF2B5EF4-FFF2-40B4-BE49-F238E27FC236}">
                <a16:creationId xmlns:a16="http://schemas.microsoft.com/office/drawing/2014/main" id="{26162FF5-8CBC-E2E4-EC30-DF714A8B34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98" y="4743051"/>
            <a:ext cx="1459676" cy="14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1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0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5.25277459900000032178E+00&quot;&gt;&lt;m_msothmcolidx val=&quot;0&quot;/&gt;&lt;m_rgb r=&quot;33&quot; g=&quot;3F&quot; b=&quot;50&quot;/&gt;&lt;/elem&gt;&lt;elem m_fUsage=&quot;7.29000000000000092371E-01&quot;&gt;&lt;m_msothmcolidx val=&quot;0&quot;/&gt;&lt;m_rgb r=&quot;73&quot; g=&quot;87&quot; b=&quot;A5&quot;/&gt;&lt;/elem&gt;&lt;elem m_fUsage=&quot;5.31441000000000163261E-01&quot;&gt;&lt;m_msothmcolidx val=&quot;0&quot;/&gt;&lt;m_rgb r=&quot;9F&quot; g=&quot;AD&quot; b=&quot;C1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PsEBz65yk57ttpvI0rs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.ILBrC.KzRx5WPbHHhp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2XSa267cySLeBNSIrtk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3jFAeyHuwjHW7.crMEX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YKk6.cnQwNInFupz_VS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aWkbBzAlBrrJlMr8vr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FQ6C.U8.Md.ZMEVINCN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JERO6pIoT4vKsJUIBEU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2fooCvOvvYoG6WkWtAP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Tmr9r5AVA8QMVYGh01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ZNB44QcLndVqikGyEdW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c0Ey.KydCM_n2NdmbFy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V1pr6zgW3nknvFpj5bR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H3FUhHs9qqMHXfvmO.a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kQT7L.3wEQv_.nd3xIx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xdiN9InPSrRl690Cor3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xdiN9InPSrRl690Cor3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xdiN9InPSrRl690Cor3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xdiN9InPSrRl690Cor3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Xn9_JboSGq6lmrv0GoS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5UoneztAha6cpyqLVnm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gGqyyui42Y80wad.RXA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p0tpGBVRqskx38Oj_M0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D3X2Y5Za.sxVzmkJajx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wv9dmogQAtj_aqYkAF2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6ihzW0RCwjZ3gslRoUg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H1X8l9_N.H2z1Gdc7Ef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HJyHowp3.aHs.voBszb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faq3untA3PbpFndGLF7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7oiGDq4ChGugi5ljkVA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mjVKyq0sMtGMn3oBTVK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RL52_c0DZHh3R5LoIdh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uqalSMr5zWoUm8CANGb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U_dG0qeIVRA4NKvFWuG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zJgd0fNEzFGO7v0mj8_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wbMgc8Ca1.dCF_RCa7e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MrrN3Np.vb2F1YVD82G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FUkt.PyS25NZv4ZX9DI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.vFUlX_wvhEIRD4ojq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2a31zdPk1Hcq_oDoSy.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Xn9_JboSGq6lmrv0GoS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EHjncYt7.77EtEVPv27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iFbRRuCi1.yxBBvi9xe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fPydrJI0AszIIoqnx01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ndLcif_DR1gF7A4jMF.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8SEGLUc_VSgw93qTlha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yaQBmdfjXVQ4TlKu45s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Xn9_JboSGq6lmrv0Go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AvYN3E3BjKOC5cZQJn9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QqakdDnmH1QussmUnXz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xvwEt2yNPw6kHLwMJvb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Vgjt3z.8EH9ezIYHl1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d9zPsf.v5Jbqaqk8h.w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kDdvPD13cPSOfkzP8ng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Td_vhIKVuw.uZfhwJ7s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Td_vhIKVuw.uZfhwJ7s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Td_vhIKVuw.uZfhwJ7s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Td_vhIKVuw.uZfhwJ7s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Td_vhIKVuw.uZfhwJ7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Xn9_JboSGq6lmrv0Go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Td_vhIKVuw.uZfhwJ7s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Td_vhIKVuw.uZfhwJ7s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Xn9_JboSGq6lmrv0GoS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ZYVk5h.5a_ws.RoxOWA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CJ0AP574_TnxtZxwbyy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6rUIBInkjqQzbo4MBEW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czZZsCjv8G1YklD2EAL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OnpLxldHH9aSTaZXo5s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wxcKy5goPVa8jlpq8iP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OnpLxldHH9aSTaZXo5s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FMNk.sfZw9h3NzaOXpcA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4117</TotalTime>
  <Words>957</Words>
  <Application>Microsoft Macintosh PowerPoint</Application>
  <PresentationFormat>Geniş ekran</PresentationFormat>
  <Paragraphs>327</Paragraphs>
  <Slides>16</Slides>
  <Notes>15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Poppins</vt:lpstr>
      <vt:lpstr>Tahoma</vt:lpstr>
      <vt:lpstr>Wingdings</vt:lpstr>
      <vt:lpstr>Office Teması</vt:lpstr>
      <vt:lpstr>think-cell Slide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 AYAYDIN</dc:creator>
  <cp:keywords>, docId:FB519EDDA4286AA114C08A53CF7DC848</cp:keywords>
  <cp:lastModifiedBy>Şevval Özdemir</cp:lastModifiedBy>
  <cp:revision>275</cp:revision>
  <dcterms:created xsi:type="dcterms:W3CDTF">2022-06-10T18:04:28Z</dcterms:created>
  <dcterms:modified xsi:type="dcterms:W3CDTF">2025-12-25T10:57:06Z</dcterms:modified>
</cp:coreProperties>
</file>