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omments/modernComment_105_BF64A91F.xml" ContentType="application/vnd.ms-powerpoint.comment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302" r:id="rId3"/>
    <p:sldId id="281" r:id="rId4"/>
    <p:sldId id="261" r:id="rId5"/>
    <p:sldId id="282" r:id="rId6"/>
    <p:sldId id="262" r:id="rId7"/>
    <p:sldId id="283" r:id="rId8"/>
    <p:sldId id="276" r:id="rId9"/>
    <p:sldId id="284" r:id="rId10"/>
    <p:sldId id="265" r:id="rId11"/>
    <p:sldId id="285" r:id="rId12"/>
    <p:sldId id="258" r:id="rId13"/>
    <p:sldId id="286" r:id="rId14"/>
    <p:sldId id="266" r:id="rId15"/>
    <p:sldId id="287" r:id="rId16"/>
    <p:sldId id="267" r:id="rId17"/>
    <p:sldId id="288" r:id="rId18"/>
    <p:sldId id="264" r:id="rId19"/>
    <p:sldId id="297" r:id="rId20"/>
    <p:sldId id="298" r:id="rId21"/>
    <p:sldId id="299" r:id="rId22"/>
    <p:sldId id="300" r:id="rId23"/>
    <p:sldId id="301" r:id="rId24"/>
    <p:sldId id="296" r:id="rId25"/>
    <p:sldId id="280" r:id="rId26"/>
    <p:sldId id="307" r:id="rId27"/>
    <p:sldId id="305" r:id="rId28"/>
    <p:sldId id="308" r:id="rId29"/>
    <p:sldId id="304" r:id="rId30"/>
    <p:sldId id="309" r:id="rId31"/>
    <p:sldId id="278" r:id="rId32"/>
    <p:sldId id="310" r:id="rId33"/>
    <p:sldId id="306" r:id="rId34"/>
    <p:sldId id="311" r:id="rId35"/>
    <p:sldId id="294" r:id="rId36"/>
    <p:sldId id="312" r:id="rId37"/>
    <p:sldId id="313" r:id="rId38"/>
  </p:sldIdLst>
  <p:sldSz cx="12192000" cy="6858000"/>
  <p:notesSz cx="6735763" cy="9866313"/>
  <p:custDataLst>
    <p:tags r:id="rId40"/>
  </p:custData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85284D-41BC-6EDE-7130-DC587394F52D}" name="Dilek Sülün - TKBB" initials="DST" userId="S-1-5-21-4217143723-3444063001-250827934-117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840"/>
    <a:srgbClr val="122039"/>
    <a:srgbClr val="267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Açık Stil 2 - Vurgu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96"/>
    <p:restoredTop sz="91458"/>
  </p:normalViewPr>
  <p:slideViewPr>
    <p:cSldViewPr snapToGrid="0">
      <p:cViewPr>
        <p:scale>
          <a:sx n="74" d="100"/>
          <a:sy n="74" d="100"/>
        </p:scale>
        <p:origin x="91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45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omments/modernComment_105_BF64A91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90F1DEA-BA1B-4323-9276-362D967E3E6A}" authorId="{1A85284D-41BC-6EDE-7130-DC587394F52D}" created="2025-12-12T07:29:37.24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211045151" sldId="261"/>
      <ac:picMk id="3" creationId="{0E83B6D4-36CF-6C33-1D8A-5F8C618AFD75}"/>
    </ac:deMkLst>
    <p188:txBody>
      <a:bodyPr/>
      <a:lstStyle/>
      <a:p>
        <a:r>
          <a:rPr lang="en-GB"/>
          <a:t>Basic Level
Interest-Free Banking Principles
E-Certification Program**
Module	Training Topic
Module 1	Fundamentals of Islamic Economics and Islamic Finance
Module 2	Contract Theory in Islamic Law and Contracts in Participation Banking
Module 3	Participation Banking Ecosystem: Stakeholders, Institutions, and Markets
Module 4	Development of the Participation Banking Ecosystem
Module 5	Organizational Structure and Corporate Governance in Participation Banking
Module 6	Participation Banking Business Model
</a:t>
        </a:r>
      </a:p>
    </p188:txBody>
  </p188:cm>
  <p188:cm id="{035A2595-454A-4349-85B7-A6E856D5FE07}" authorId="{1A85284D-41BC-6EDE-7130-DC587394F52D}" created="2025-12-12T07:30:07.21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211045151" sldId="261"/>
      <ac:picMk id="6" creationId="{D5DD0C50-8006-AF06-3C91-13FBA566F6FB}"/>
    </ac:deMkLst>
    <p188:txBody>
      <a:bodyPr/>
      <a:lstStyle/>
      <a:p>
        <a:r>
          <a:rPr lang="en-GB"/>
          <a:t>İngilizce logo kullanılabilir.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BBE18-369E-D34C-BF70-0017A4D20425}" type="datetimeFigureOut">
              <a:rPr lang="tr-TR" smtClean="0"/>
              <a:t>12.12.2025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Click to edit the main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CD80C-C685-FE46-A9FE-BACE826096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1721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CD80C-C685-FE46-A9FE-BACE82609679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5191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CD80C-C685-FE46-A9FE-BACE82609679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2492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CD80C-C685-FE46-A9FE-BACE82609679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431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E7D62A0-6ED5-1FD2-8A62-0BCD78920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24F5107-83A6-C87F-74B5-38C59E66B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CB99226-0731-A15F-02A3-D082B7531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3E8E9-6A04-8B43-98D0-63D723C28888}" type="datetimeFigureOut">
              <a:rPr lang="tr-TR" smtClean="0"/>
              <a:t>12.12.2025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0583C38-BDB8-CFBA-D8E5-A1CEB0871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FC50236-7940-989E-BEDF-3CD9F85A1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19571-4244-5E41-91C8-F5277E09B3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859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1994D39-5A77-4993-0DC8-C929E355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CECD38B-803B-D035-9307-F6DFA0229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951C78D-1919-DBE8-B669-58C7E683F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3E8E9-6A04-8B43-98D0-63D723C28888}" type="datetimeFigureOut">
              <a:rPr lang="tr-TR" smtClean="0"/>
              <a:t>12.12.2025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F926DB5-52E7-03BD-031A-5B688AB67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9D3B4EF-D221-D008-1CE5-CA9FD4AD4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19571-4244-5E41-91C8-F5277E09B3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1860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4BC53A58-F1BB-053A-CE09-D667B30862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2A103CD-AC0E-14A3-59E2-F982658DF4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B6A8305-1DCE-2D46-1045-5587A5B84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3E8E9-6A04-8B43-98D0-63D723C28888}" type="datetimeFigureOut">
              <a:rPr lang="tr-TR" smtClean="0"/>
              <a:t>12.12.2025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EE6B345-7B8B-6B10-CE01-66CAEC18C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68CC0FB-0836-7B83-C44E-960DD3EE2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19571-4244-5E41-91C8-F5277E09B3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1415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B61D18-D786-36BE-DE9F-B658452B6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1EED3CD-421E-89C1-D6D2-B714DCB9B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4C58245-4DE2-8DF0-4269-262B579F5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3E8E9-6A04-8B43-98D0-63D723C28888}" type="datetimeFigureOut">
              <a:rPr lang="tr-TR" smtClean="0"/>
              <a:t>12.12.2025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013A3A0-A202-96C6-13ED-7E91238C6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9A412C5-BD02-6DAE-013B-29CB52ED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19571-4244-5E41-91C8-F5277E09B3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4715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8E8CB21-FB27-885A-0EC8-FDDA923CE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657929C-B2BF-EB34-5B56-DD1E2734C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FC69BEC-21C5-170E-B2DC-9A50E3ADD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3E8E9-6A04-8B43-98D0-63D723C28888}" type="datetimeFigureOut">
              <a:rPr lang="tr-TR" smtClean="0"/>
              <a:t>12.12.2025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747CCC4-B45A-E4AD-7177-85B34FF7D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AD13A4A-C422-CA13-C9A1-8025CBE8F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19571-4244-5E41-91C8-F5277E09B3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1486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E68291-17BB-B2C5-2ED0-CA3DE0F53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8D10A93-466A-2FA7-3E17-96DA419BAD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30BA6D6-1721-F6B3-DBE0-064473AC5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6DCBB9C-2550-F11D-6D16-035FFB76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3E8E9-6A04-8B43-98D0-63D723C28888}" type="datetimeFigureOut">
              <a:rPr lang="tr-TR" smtClean="0"/>
              <a:t>12.12.2025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65199F8-C0E9-A20F-78DB-00A8C0385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AB8684E-A082-5468-FFFC-CDD2AE2FF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19571-4244-5E41-91C8-F5277E09B3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97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4739770-557A-127A-1007-A6BB51BD5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7C1E549-702F-B0D1-2530-2F248E871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CDFADC3-7F83-D6AB-3077-88ABD7C5B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6FD2F730-5041-241F-B909-8D4D81DB52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CE96E1DD-E146-628C-1428-0C7AF00DE9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67F66477-D0BB-AD01-82AA-0B2173EA8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3E8E9-6A04-8B43-98D0-63D723C28888}" type="datetimeFigureOut">
              <a:rPr lang="tr-TR" smtClean="0"/>
              <a:t>12.12.2025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B00E324-E952-29D8-2887-B289FC8C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8C660E34-271A-3E9D-3892-D6B6E8371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19571-4244-5E41-91C8-F5277E09B3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5902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8078527-954A-177D-4E0A-407F8C571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1F565AE-EF31-9835-AF70-F9D767805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3E8E9-6A04-8B43-98D0-63D723C28888}" type="datetimeFigureOut">
              <a:rPr lang="tr-TR" smtClean="0"/>
              <a:t>12.12.2025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CBA5667-9EC3-FBC4-873A-77DE7C067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23A7220E-6713-F05E-D8B5-65BFBBF3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19571-4244-5E41-91C8-F5277E09B3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083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63947AF-7ECB-D550-B5B6-E7C82B550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3E8E9-6A04-8B43-98D0-63D723C28888}" type="datetimeFigureOut">
              <a:rPr lang="tr-TR" smtClean="0"/>
              <a:t>12.12.2025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9C80CFAF-B6B1-EBA9-592C-4EE397314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79970C6-9464-2687-5A82-C658BFE56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19571-4244-5E41-91C8-F5277E09B3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0498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23C4A6-90A4-E22F-FDB6-4CF3BAAA2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29ED1D8-1359-0B6F-C7C4-2A524D33A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9DC2B8A-00D5-EE47-2A39-7D76EAD39D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DE1E73A-59D1-B827-E231-443D3D46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3E8E9-6A04-8B43-98D0-63D723C28888}" type="datetimeFigureOut">
              <a:rPr lang="tr-TR" smtClean="0"/>
              <a:t>12.12.2025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7EDD3CA-E605-F735-1626-95A375C6A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3AB05D5-FD40-2F13-2637-4029ECEE6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19571-4244-5E41-91C8-F5277E09B3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5706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0C596C7-9E67-ECB8-9511-B200F1B36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73104F00-0E9D-B900-944A-074DF9A35F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8594F47-0E83-14D7-FB4F-923FDC3E5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E22A04D-A0D0-BE80-2F71-7ADA10E5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3E8E9-6A04-8B43-98D0-63D723C28888}" type="datetimeFigureOut">
              <a:rPr lang="tr-TR" smtClean="0"/>
              <a:t>12.12.2025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750B598-A985-B370-82DE-54065BDF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A892B43-86BB-3304-6E8F-8CE8174B9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19571-4244-5E41-91C8-F5277E09B3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710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Nesne 7" hidden="1">
            <a:extLst>
              <a:ext uri="{FF2B5EF4-FFF2-40B4-BE49-F238E27FC236}">
                <a16:creationId xmlns:a16="http://schemas.microsoft.com/office/drawing/2014/main" id="{D44CF737-BADB-FE33-D8C1-3BFF50314F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75445900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7772400" imgH="10058400" progId="TCLayout.ActiveDocument.1">
                  <p:embed/>
                </p:oleObj>
              </mc:Choice>
              <mc:Fallback>
                <p:oleObj name="think-cell Slide" r:id="rId1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702362CB-BD21-D37D-F378-AA2ABEF69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Click to edit the main heading style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3C1124A-ADAA-BB63-D3DA-165C8538B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Click to edit the main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A78FDB2-1B14-649F-8732-6460A9E7F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3E8E9-6A04-8B43-98D0-63D723C28888}" type="datetimeFigureOut">
              <a:rPr lang="tr-TR" smtClean="0"/>
              <a:t>12.12.2025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5D545A5-8EED-ADF9-DFED-99FEE2CD1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1D424F0-0695-10DD-FF6D-203B397FA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19571-4244-5E41-91C8-F5277E09B3E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28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oleObject" Target="../embeddings/oleObject5.bin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16.png"/><Relationship Id="rId11" Type="http://schemas.openxmlformats.org/officeDocument/2006/relationships/image" Target="../media/image30.jpeg"/><Relationship Id="rId5" Type="http://schemas.openxmlformats.org/officeDocument/2006/relationships/image" Target="../media/image6.png"/><Relationship Id="rId10" Type="http://schemas.openxmlformats.org/officeDocument/2006/relationships/image" Target="../media/image29.jpeg"/><Relationship Id="rId4" Type="http://schemas.openxmlformats.org/officeDocument/2006/relationships/image" Target="../media/image5.emf"/><Relationship Id="rId9" Type="http://schemas.openxmlformats.org/officeDocument/2006/relationships/image" Target="../media/image28.jpeg"/><Relationship Id="rId1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oleObject" Target="../embeddings/oleObject5.bin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5.emf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oleObject" Target="../embeddings/oleObject5.bin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5.emf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oleObject" Target="../embeddings/oleObject5.bin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5.emf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3" Type="http://schemas.microsoft.com/office/2018/10/relationships/comments" Target="../comments/modernComment_105_BF64A91F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11" Type="http://schemas.openxmlformats.org/officeDocument/2006/relationships/image" Target="../media/image14.png"/><Relationship Id="rId5" Type="http://schemas.openxmlformats.org/officeDocument/2006/relationships/image" Target="../media/image5.emf"/><Relationship Id="rId10" Type="http://schemas.openxmlformats.org/officeDocument/2006/relationships/image" Target="../media/image13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5.emf"/><Relationship Id="rId9" Type="http://schemas.openxmlformats.org/officeDocument/2006/relationships/image" Target="../media/image19.png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3DEEFA41-3329-ED5D-08A2-E5AA41D00AC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5732956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89F1923F-B969-521B-6379-61D5C94D7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78" y="0"/>
            <a:ext cx="12194978" cy="6856327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5B790700-73A6-34CB-266D-1AF4F7F8DD52}"/>
              </a:ext>
            </a:extLst>
          </p:cNvPr>
          <p:cNvSpPr txBox="1"/>
          <p:nvPr/>
        </p:nvSpPr>
        <p:spPr>
          <a:xfrm>
            <a:off x="1319212" y="2540907"/>
            <a:ext cx="2967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TKBB LMS</a:t>
            </a:r>
          </a:p>
          <a:p>
            <a:pPr algn="r"/>
            <a:r>
              <a:rPr lang="tr-TR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PLATFORM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B2011337-C789-6D75-C10B-019180FE129C}"/>
              </a:ext>
            </a:extLst>
          </p:cNvPr>
          <p:cNvSpPr txBox="1"/>
          <p:nvPr/>
        </p:nvSpPr>
        <p:spPr>
          <a:xfrm>
            <a:off x="8788400" y="4724682"/>
            <a:ext cx="3403600" cy="144655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8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2025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69B23BC-C6E9-0B7B-C40D-B30B5FCA4B14}"/>
              </a:ext>
            </a:extLst>
          </p:cNvPr>
          <p:cNvSpPr txBox="1"/>
          <p:nvPr/>
        </p:nvSpPr>
        <p:spPr>
          <a:xfrm>
            <a:off x="1319212" y="4403044"/>
            <a:ext cx="1685925" cy="24622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 Light" panose="020B0004020202020204" pitchFamily="34" charset="0"/>
              </a:rPr>
              <a:t>Participation Finance Education Portal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8024BD0-F077-D418-4400-BFEB0ADF35FC}"/>
              </a:ext>
            </a:extLst>
          </p:cNvPr>
          <p:cNvSpPr txBox="1"/>
          <p:nvPr/>
        </p:nvSpPr>
        <p:spPr>
          <a:xfrm>
            <a:off x="2919413" y="4399866"/>
            <a:ext cx="1314516" cy="2616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tr-TR" sz="1050" dirty="0">
                <a:solidFill>
                  <a:schemeClr val="bg1"/>
                </a:solidFill>
                <a:latin typeface="Abadi" panose="020B0604020104020204" pitchFamily="34" charset="0"/>
              </a:rPr>
              <a:t>tkbbegitim.org.tr</a:t>
            </a:r>
            <a:endParaRPr lang="tr-TR" sz="1050" dirty="0">
              <a:solidFill>
                <a:schemeClr val="bg1"/>
              </a:solidFill>
              <a:latin typeface="Aptos Light" panose="020B0004020202020204" pitchFamily="34" charset="0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330FFC13-8E2B-6B9C-BF77-91BF5ABAC94A}"/>
              </a:ext>
            </a:extLst>
          </p:cNvPr>
          <p:cNvSpPr txBox="1"/>
          <p:nvPr/>
        </p:nvSpPr>
        <p:spPr>
          <a:xfrm>
            <a:off x="1319213" y="4745272"/>
            <a:ext cx="1685924" cy="24622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 Light" panose="020B0004020202020204" pitchFamily="34" charset="0"/>
              </a:rPr>
              <a:t>Participation Finance LMS Portal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5DFE4DDD-117A-72A1-0D2C-64B224731CBA}"/>
              </a:ext>
            </a:extLst>
          </p:cNvPr>
          <p:cNvSpPr txBox="1"/>
          <p:nvPr/>
        </p:nvSpPr>
        <p:spPr>
          <a:xfrm>
            <a:off x="2919413" y="4742094"/>
            <a:ext cx="1314516" cy="24622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tr-TR" sz="1000" dirty="0">
                <a:solidFill>
                  <a:schemeClr val="bg1"/>
                </a:solidFill>
                <a:latin typeface="Abadi" panose="020B0604020104020204" pitchFamily="34" charset="0"/>
              </a:rPr>
              <a:t>lms.tkbbegitim.org.tr</a:t>
            </a:r>
            <a:endParaRPr lang="tr-TR" sz="1000" dirty="0">
              <a:solidFill>
                <a:schemeClr val="bg1"/>
              </a:solidFill>
              <a:latin typeface="Aptos Light" panose="020B0004020202020204" pitchFamily="34" charset="0"/>
            </a:endParaRP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1F7964AB-5013-4711-EDBA-97E7CC557E9E}"/>
              </a:ext>
            </a:extLst>
          </p:cNvPr>
          <p:cNvSpPr/>
          <p:nvPr/>
        </p:nvSpPr>
        <p:spPr>
          <a:xfrm>
            <a:off x="199395" y="235213"/>
            <a:ext cx="2805742" cy="1163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Resim 8" descr="yazı tipi, metin, grafik, grafik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FD919E0-582F-369B-852B-F120A7D59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027" y="340528"/>
            <a:ext cx="1844477" cy="83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10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D3B0FCC6-8900-2B2F-E1C4-D51E8D7E2AD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D3B0FCC6-8900-2B2F-E1C4-D51E8D7E2A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D5DD0C50-8006-AF06-3C91-13FBA566F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E3D0BA73-A227-F124-7951-99D78B99155F}"/>
              </a:ext>
            </a:extLst>
          </p:cNvPr>
          <p:cNvSpPr txBox="1"/>
          <p:nvPr/>
        </p:nvSpPr>
        <p:spPr>
          <a:xfrm>
            <a:off x="135968" y="2950195"/>
            <a:ext cx="28230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3000" dirty="0">
                <a:solidFill>
                  <a:schemeClr val="bg1"/>
                </a:solidFill>
                <a:latin typeface="GOTHAM-MEDIUM-TR" pitchFamily="2" charset="0"/>
              </a:rPr>
              <a:t>Participation</a:t>
            </a:r>
          </a:p>
          <a:p>
            <a:pPr algn="r"/>
            <a:r>
              <a:rPr lang="tr-TR" sz="3000" dirty="0">
                <a:solidFill>
                  <a:schemeClr val="bg1"/>
                </a:solidFill>
                <a:latin typeface="GOTHAM-MEDIUM-TR" pitchFamily="2" charset="0"/>
              </a:rPr>
              <a:t>Banking</a:t>
            </a:r>
          </a:p>
          <a:p>
            <a:pPr algn="r"/>
            <a:r>
              <a:rPr lang="tr-TR" sz="3000" dirty="0">
                <a:solidFill>
                  <a:schemeClr val="bg1"/>
                </a:solidFill>
                <a:latin typeface="GOTHAM-MEDIUM-TR" pitchFamily="2" charset="0"/>
              </a:rPr>
              <a:t>Products and Applications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F8743202-F3DF-69FF-5F09-BB224A15B464}"/>
              </a:ext>
            </a:extLst>
          </p:cNvPr>
          <p:cNvSpPr txBox="1"/>
          <p:nvPr/>
        </p:nvSpPr>
        <p:spPr>
          <a:xfrm>
            <a:off x="7733191" y="2184048"/>
            <a:ext cx="2547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TR" pitchFamily="2" charset="0"/>
                <a:ea typeface="Noto Sans" panose="020B0502040504020204" pitchFamily="34"/>
                <a:cs typeface="Noto Sans" panose="020B0502040504020204" pitchFamily="34"/>
              </a:rPr>
              <a:t>Advanced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E-Interest-Free Banking Certification Training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9FAB4704-2FCA-B239-C829-AC488447D6FA}"/>
              </a:ext>
            </a:extLst>
          </p:cNvPr>
          <p:cNvSpPr txBox="1"/>
          <p:nvPr/>
        </p:nvSpPr>
        <p:spPr>
          <a:xfrm>
            <a:off x="6096000" y="3273360"/>
            <a:ext cx="3558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Participation Banking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Product Cards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13" name="Düz Bağlayıcı 12">
            <a:extLst>
              <a:ext uri="{FF2B5EF4-FFF2-40B4-BE49-F238E27FC236}">
                <a16:creationId xmlns:a16="http://schemas.microsoft.com/office/drawing/2014/main" id="{BD9EB2EA-5768-FA25-B577-2FBCC726378D}"/>
              </a:ext>
            </a:extLst>
          </p:cNvPr>
          <p:cNvCxnSpPr>
            <a:cxnSpLocks/>
          </p:cNvCxnSpPr>
          <p:nvPr/>
        </p:nvCxnSpPr>
        <p:spPr>
          <a:xfrm>
            <a:off x="4093909" y="1357462"/>
            <a:ext cx="0" cy="2952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B5B67F11-08A9-7388-358D-40ADDE8189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129705"/>
              </p:ext>
            </p:extLst>
          </p:nvPr>
        </p:nvGraphicFramePr>
        <p:xfrm>
          <a:off x="3967710" y="1242746"/>
          <a:ext cx="7222804" cy="5520767"/>
        </p:xfrm>
        <a:graphic>
          <a:graphicData uri="http://schemas.openxmlformats.org/drawingml/2006/table">
            <a:tbl>
              <a:tblPr firstRow="1" firstCol="1" bandRow="1"/>
              <a:tblGrid>
                <a:gridCol w="1661071">
                  <a:extLst>
                    <a:ext uri="{9D8B030D-6E8A-4147-A177-3AD203B41FA5}">
                      <a16:colId xmlns:a16="http://schemas.microsoft.com/office/drawing/2014/main" val="2293826140"/>
                    </a:ext>
                  </a:extLst>
                </a:gridCol>
                <a:gridCol w="5561733">
                  <a:extLst>
                    <a:ext uri="{9D8B030D-6E8A-4147-A177-3AD203B41FA5}">
                      <a16:colId xmlns:a16="http://schemas.microsoft.com/office/drawing/2014/main" val="1433370434"/>
                    </a:ext>
                  </a:extLst>
                </a:gridCol>
              </a:tblGrid>
              <a:tr h="291474">
                <a:tc>
                  <a:txBody>
                    <a:bodyPr/>
                    <a:lstStyle/>
                    <a:p>
                      <a:pPr algn="ctr"/>
                      <a:r>
                        <a:rPr lang="tr-TR" sz="1000" b="0" i="0" dirty="0">
                          <a:solidFill>
                            <a:srgbClr val="FFFFFF"/>
                          </a:solidFill>
                          <a:effectLst/>
                          <a:latin typeface="GOTHAM-MEDIUM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Module </a:t>
                      </a:r>
                      <a:endParaRPr lang="tr-TR" sz="1000" b="0" i="0" dirty="0">
                        <a:effectLst/>
                        <a:latin typeface="GOTHAM-MEDIUM-TR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0" i="0" dirty="0">
                          <a:solidFill>
                            <a:srgbClr val="FFFFFF"/>
                          </a:solidFill>
                          <a:effectLst/>
                          <a:latin typeface="GOTHAM-MEDIUM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Training Topic Title </a:t>
                      </a:r>
                      <a:endParaRPr lang="tr-TR" sz="1000" b="0" i="0" dirty="0">
                        <a:effectLst/>
                        <a:latin typeface="GOTHAM-MEDIUM-TR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00096"/>
                  </a:ext>
                </a:extLst>
              </a:tr>
              <a:tr h="169442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 1 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How to Open a Participation Account?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050633"/>
                  </a:ext>
                </a:extLst>
              </a:tr>
              <a:tr h="169442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 2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How to Open a Precious Metals Account?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35927"/>
                  </a:ext>
                </a:extLst>
              </a:tr>
              <a:tr h="191067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 3 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How to Withdraw Money from an ATM Using a QR Code? How to Deposit Money into an ATM Using a QR Code?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2207016"/>
                  </a:ext>
                </a:extLst>
              </a:tr>
              <a:tr h="422135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 4 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How to Send Money with FAST?</a:t>
                      </a:r>
                      <a:b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How to Send Money Using KOLAS (Easy Addressing System)?</a:t>
                      </a:r>
                      <a:b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How Can I Define My KOLAS Address?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8606721"/>
                  </a:ext>
                </a:extLst>
              </a:tr>
              <a:tr h="149028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 5 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How to Apply for Need-Based Financing?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800298"/>
                  </a:ext>
                </a:extLst>
              </a:tr>
              <a:tr h="170865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 6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How to Apply for Vehicle Financing?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8167571"/>
                  </a:ext>
                </a:extLst>
              </a:tr>
              <a:tr h="170864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–7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How to Apply for a Credit Card? How to Use a Credit Card Correctly?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178217"/>
                  </a:ext>
                </a:extLst>
              </a:tr>
              <a:tr h="258606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–8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What is a Bank Card?</a:t>
                      </a:r>
                      <a:b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How to Use a Bank Card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568941"/>
                  </a:ext>
                </a:extLst>
              </a:tr>
              <a:tr h="169442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–9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How to Apply for a Virtual Card?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093392"/>
                  </a:ext>
                </a:extLst>
              </a:tr>
              <a:tr h="169442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–10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How to Apply for a Digital Card?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2513969"/>
                  </a:ext>
                </a:extLst>
              </a:tr>
              <a:tr h="334523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–11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How to Obtain a POS Device?</a:t>
                      </a:r>
                      <a:b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How to Use a POS Device?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890430"/>
                  </a:ext>
                </a:extLst>
              </a:tr>
              <a:tr h="169442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–12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How to Get a Virtual POS?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249934"/>
                  </a:ext>
                </a:extLst>
              </a:tr>
              <a:tr h="694929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–13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457200" algn="l"/>
                        </a:tabLst>
                      </a:pP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What is Participation Insurance?</a:t>
                      </a:r>
                      <a:b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What are the Basic Principles of the </a:t>
                      </a:r>
                      <a:r>
                        <a:rPr lang="tr-TR" sz="800" b="0" i="0" dirty="0" err="1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Takaful </a:t>
                      </a: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Insurance System?   </a:t>
                      </a:r>
                      <a:b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How Does Participation Insurance Differ from Other Types of Insurance?  </a:t>
                      </a:r>
                      <a:b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What are the advantages of taking out insurance?</a:t>
                      </a:r>
                      <a:b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How to Apply for Insurance?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3601323"/>
                  </a:ext>
                </a:extLst>
              </a:tr>
              <a:tr h="562846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–14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457200" algn="l"/>
                        </a:tabLst>
                      </a:pP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What is the Individual Pension System (BES)? </a:t>
                      </a:r>
                      <a:b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What is State Contribution?</a:t>
                      </a:r>
                      <a:b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What are the Advantages of BES? </a:t>
                      </a:r>
                      <a:b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How to Apply for BES?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94129"/>
                  </a:ext>
                </a:extLst>
              </a:tr>
              <a:tr h="169442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–15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457200" algn="l"/>
                        </a:tabLst>
                      </a:pP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How to Pay Bills for Water, Electricity, Natural Gas, and Telecommunications?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4804228"/>
                  </a:ext>
                </a:extLst>
              </a:tr>
              <a:tr h="169442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–16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457200" algn="l"/>
                        </a:tabLst>
                      </a:pP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What is an Investment Account? How to Apply?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036411"/>
                  </a:ext>
                </a:extLst>
              </a:tr>
              <a:tr h="585794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–17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457200" algn="l"/>
                        </a:tabLst>
                      </a:pP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What is </a:t>
                      </a:r>
                      <a:r>
                        <a:rPr lang="tr-TR" sz="800" b="0" i="0" dirty="0" err="1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Sukuk</a:t>
                      </a: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?</a:t>
                      </a:r>
                      <a:b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How Does </a:t>
                      </a:r>
                      <a:r>
                        <a:rPr lang="tr-TR" sz="800" b="0" i="0" dirty="0" err="1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Sukuk </a:t>
                      </a: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Work? </a:t>
                      </a:r>
                      <a:b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What is a Lease Certificate?</a:t>
                      </a:r>
                      <a:b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How to Obtain a Lease Certificate?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3903373"/>
                  </a:ext>
                </a:extLst>
              </a:tr>
              <a:tr h="169442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–18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451485" algn="l"/>
                        </a:tabLst>
                      </a:pP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What is Foreign Exchange Trading and Precious Metal Trading?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4110986"/>
                  </a:ext>
                </a:extLst>
              </a:tr>
              <a:tr h="169442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–19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451485" algn="l"/>
                        </a:tabLst>
                      </a:pP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What is Forex (FX)? How to Apply? What are the Advantages of Forex?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800900"/>
                  </a:ext>
                </a:extLst>
              </a:tr>
              <a:tr h="163658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 20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469900" algn="l"/>
                        </a:tabLst>
                      </a:pPr>
                      <a:r>
                        <a:rPr lang="tr-TR" sz="800" b="0" i="0" dirty="0">
                          <a:solidFill>
                            <a:schemeClr val="tx1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What is the Stock Market? What is the Participation Index? What Should Be Considered in the Participation Index?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386856"/>
                  </a:ext>
                </a:extLst>
              </a:tr>
            </a:tbl>
          </a:graphicData>
        </a:graphic>
      </p:graphicFrame>
      <p:grpSp>
        <p:nvGrpSpPr>
          <p:cNvPr id="3" name="Grup 2">
            <a:extLst>
              <a:ext uri="{FF2B5EF4-FFF2-40B4-BE49-F238E27FC236}">
                <a16:creationId xmlns:a16="http://schemas.microsoft.com/office/drawing/2014/main" id="{233D36E5-008B-BC9F-9FC6-15030DE5BDEB}"/>
              </a:ext>
            </a:extLst>
          </p:cNvPr>
          <p:cNvGrpSpPr/>
          <p:nvPr/>
        </p:nvGrpSpPr>
        <p:grpSpPr>
          <a:xfrm>
            <a:off x="3967710" y="826873"/>
            <a:ext cx="1989637" cy="415873"/>
            <a:chOff x="4012891" y="1286193"/>
            <a:chExt cx="1989637" cy="415873"/>
          </a:xfrm>
        </p:grpSpPr>
        <p:sp>
          <p:nvSpPr>
            <p:cNvPr id="5" name="Alt Başlık 2">
              <a:extLst>
                <a:ext uri="{FF2B5EF4-FFF2-40B4-BE49-F238E27FC236}">
                  <a16:creationId xmlns:a16="http://schemas.microsoft.com/office/drawing/2014/main" id="{3059B0D2-06EC-F4D8-B59B-00750774FF80}"/>
                </a:ext>
              </a:extLst>
            </p:cNvPr>
            <p:cNvSpPr txBox="1">
              <a:spLocks/>
            </p:cNvSpPr>
            <p:nvPr/>
          </p:nvSpPr>
          <p:spPr>
            <a:xfrm>
              <a:off x="4012891" y="1357462"/>
              <a:ext cx="1527651" cy="2952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>
              <a:normAutofit fontScale="4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tr-TR" sz="2400" dirty="0">
                  <a:solidFill>
                    <a:schemeClr val="bg1"/>
                  </a:solidFill>
                </a:rPr>
                <a:t>  E-VIDEO CONTENTS</a:t>
              </a:r>
              <a:endParaRPr lang="tr-TR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20" descr="Video icon » SAT-7 UK">
              <a:extLst>
                <a:ext uri="{FF2B5EF4-FFF2-40B4-BE49-F238E27FC236}">
                  <a16:creationId xmlns:a16="http://schemas.microsoft.com/office/drawing/2014/main" id="{58727428-C961-9516-7BB4-5CFDBCF0EC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6655" y="1286193"/>
              <a:ext cx="415873" cy="415873"/>
            </a:xfrm>
            <a:prstGeom prst="rect">
              <a:avLst/>
            </a:prstGeom>
            <a:noFill/>
            <a:scene3d>
              <a:camera prst="perspectiveRelaxedModerately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Dikdörtgen 8">
            <a:extLst>
              <a:ext uri="{FF2B5EF4-FFF2-40B4-BE49-F238E27FC236}">
                <a16:creationId xmlns:a16="http://schemas.microsoft.com/office/drawing/2014/main" id="{E19C36FB-A1CC-8C88-5D79-E2091C45856B}"/>
              </a:ext>
            </a:extLst>
          </p:cNvPr>
          <p:cNvSpPr/>
          <p:nvPr/>
        </p:nvSpPr>
        <p:spPr>
          <a:xfrm>
            <a:off x="161688" y="346837"/>
            <a:ext cx="1794343" cy="1115328"/>
          </a:xfrm>
          <a:prstGeom prst="rect">
            <a:avLst/>
          </a:prstGeom>
          <a:solidFill>
            <a:srgbClr val="131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Resim 9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2F026F2-46DC-DAEB-F775-5301A64F29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688" y="526012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18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9B879C6B-2444-F3F6-5D8A-E403BAA5B4C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9B879C6B-2444-F3F6-5D8A-E403BAA5B4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617BB4DA-E107-B90A-D9D1-80FD10D68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55BD6B2-DCC2-795D-9B41-E4D46A8751EC}"/>
              </a:ext>
            </a:extLst>
          </p:cNvPr>
          <p:cNvSpPr txBox="1"/>
          <p:nvPr/>
        </p:nvSpPr>
        <p:spPr>
          <a:xfrm>
            <a:off x="523386" y="1737360"/>
            <a:ext cx="68266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Financial</a:t>
            </a:r>
          </a:p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Literacy 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291FD7EC-61EE-0D04-FBBD-2056435BD3C4}"/>
              </a:ext>
            </a:extLst>
          </p:cNvPr>
          <p:cNvSpPr/>
          <p:nvPr/>
        </p:nvSpPr>
        <p:spPr>
          <a:xfrm>
            <a:off x="604957" y="84517"/>
            <a:ext cx="79679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5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41712EBD-2596-8087-1EC2-38228CC2516F}"/>
              </a:ext>
            </a:extLst>
          </p:cNvPr>
          <p:cNvSpPr/>
          <p:nvPr/>
        </p:nvSpPr>
        <p:spPr>
          <a:xfrm>
            <a:off x="9195758" y="546182"/>
            <a:ext cx="2472856" cy="1191178"/>
          </a:xfrm>
          <a:prstGeom prst="rect">
            <a:avLst/>
          </a:prstGeom>
          <a:solidFill>
            <a:srgbClr val="1318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EC788C9-B46D-C4D1-6361-EFD85B002C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260" y="653038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9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8014DAF5-FFA0-6493-C236-AF909E9630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1521218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B950D045-C185-8294-2DC6-C72539B25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graphicFrame>
        <p:nvGraphicFramePr>
          <p:cNvPr id="10" name="Tablo 9">
            <a:extLst>
              <a:ext uri="{FF2B5EF4-FFF2-40B4-BE49-F238E27FC236}">
                <a16:creationId xmlns:a16="http://schemas.microsoft.com/office/drawing/2014/main" id="{C1AE44B5-B39F-D7EF-2DF7-09F6E90B6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853077"/>
              </p:ext>
            </p:extLst>
          </p:nvPr>
        </p:nvGraphicFramePr>
        <p:xfrm>
          <a:off x="473519" y="3429000"/>
          <a:ext cx="3119636" cy="2651804"/>
        </p:xfrm>
        <a:graphic>
          <a:graphicData uri="http://schemas.openxmlformats.org/drawingml/2006/table">
            <a:tbl>
              <a:tblPr firstRow="1" firstCol="1" bandRow="1"/>
              <a:tblGrid>
                <a:gridCol w="413014">
                  <a:extLst>
                    <a:ext uri="{9D8B030D-6E8A-4147-A177-3AD203B41FA5}">
                      <a16:colId xmlns:a16="http://schemas.microsoft.com/office/drawing/2014/main" val="3575340221"/>
                    </a:ext>
                  </a:extLst>
                </a:gridCol>
                <a:gridCol w="438487">
                  <a:extLst>
                    <a:ext uri="{9D8B030D-6E8A-4147-A177-3AD203B41FA5}">
                      <a16:colId xmlns:a16="http://schemas.microsoft.com/office/drawing/2014/main" val="3427189590"/>
                    </a:ext>
                  </a:extLst>
                </a:gridCol>
                <a:gridCol w="2268135">
                  <a:extLst>
                    <a:ext uri="{9D8B030D-6E8A-4147-A177-3AD203B41FA5}">
                      <a16:colId xmlns:a16="http://schemas.microsoft.com/office/drawing/2014/main" val="648156503"/>
                    </a:ext>
                  </a:extLst>
                </a:gridCol>
              </a:tblGrid>
              <a:tr h="357856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BASIC FINANCIAL LITERACY 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102109"/>
                  </a:ext>
                </a:extLst>
              </a:tr>
              <a:tr h="561317">
                <a:tc>
                  <a:txBody>
                    <a:bodyPr/>
                    <a:lstStyle/>
                    <a:p>
                      <a:pPr algn="ctr"/>
                      <a:r>
                        <a:rPr lang="tr-TR" sz="1000" b="1" kern="1400" spc="-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</a:t>
                      </a:r>
                      <a:endParaRPr lang="tr-TR" sz="2800" kern="1400" spc="-5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900" kern="1400" spc="-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E-VIDEO NO </a:t>
                      </a:r>
                      <a:endParaRPr lang="tr-TR" sz="2400" kern="1400" spc="-5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kern="1400" spc="-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2800" kern="1400" spc="-5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309817"/>
                  </a:ext>
                </a:extLst>
              </a:tr>
              <a:tr h="367068">
                <a:tc rowSpan="5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MODULE 1 </a:t>
                      </a: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Financial Literacy for Primary Education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7179023"/>
                  </a:ext>
                </a:extLst>
              </a:tr>
              <a:tr h="40898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Financial Literacy for Secondary Education   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803550"/>
                  </a:ext>
                </a:extLst>
              </a:tr>
              <a:tr h="31886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Financial Literacy for Young Adults   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3210603"/>
                  </a:ext>
                </a:extLst>
              </a:tr>
              <a:tr h="31886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Financial Literacy in the Second Spring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8010053"/>
                  </a:ext>
                </a:extLst>
              </a:tr>
              <a:tr h="31886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Financial Literacy for Entrepreneurs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6064774"/>
                  </a:ext>
                </a:extLst>
              </a:tr>
            </a:tbl>
          </a:graphicData>
        </a:graphic>
      </p:graphicFrame>
      <p:graphicFrame>
        <p:nvGraphicFramePr>
          <p:cNvPr id="11" name="Tablo 10">
            <a:extLst>
              <a:ext uri="{FF2B5EF4-FFF2-40B4-BE49-F238E27FC236}">
                <a16:creationId xmlns:a16="http://schemas.microsoft.com/office/drawing/2014/main" id="{6C1167D9-10DC-3B11-5DC9-37179AE72E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356607"/>
              </p:ext>
            </p:extLst>
          </p:nvPr>
        </p:nvGraphicFramePr>
        <p:xfrm>
          <a:off x="4066674" y="1237757"/>
          <a:ext cx="3831301" cy="4954236"/>
        </p:xfrm>
        <a:graphic>
          <a:graphicData uri="http://schemas.openxmlformats.org/drawingml/2006/table">
            <a:tbl>
              <a:tblPr firstRow="1" firstCol="1" bandRow="1"/>
              <a:tblGrid>
                <a:gridCol w="515387">
                  <a:extLst>
                    <a:ext uri="{9D8B030D-6E8A-4147-A177-3AD203B41FA5}">
                      <a16:colId xmlns:a16="http://schemas.microsoft.com/office/drawing/2014/main" val="3034488291"/>
                    </a:ext>
                  </a:extLst>
                </a:gridCol>
                <a:gridCol w="518812">
                  <a:extLst>
                    <a:ext uri="{9D8B030D-6E8A-4147-A177-3AD203B41FA5}">
                      <a16:colId xmlns:a16="http://schemas.microsoft.com/office/drawing/2014/main" val="998717605"/>
                    </a:ext>
                  </a:extLst>
                </a:gridCol>
                <a:gridCol w="2797102">
                  <a:extLst>
                    <a:ext uri="{9D8B030D-6E8A-4147-A177-3AD203B41FA5}">
                      <a16:colId xmlns:a16="http://schemas.microsoft.com/office/drawing/2014/main" val="3306418961"/>
                    </a:ext>
                  </a:extLst>
                </a:gridCol>
              </a:tblGrid>
              <a:tr h="18603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TKBB - ADVANCED FINANCIAL LITERACY </a:t>
                      </a:r>
                      <a:endParaRPr lang="tr-TR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174422"/>
                  </a:ext>
                </a:extLst>
              </a:tr>
              <a:tr h="141777">
                <a:tc>
                  <a:txBody>
                    <a:bodyPr/>
                    <a:lstStyle/>
                    <a:p>
                      <a:pPr algn="ctr"/>
                      <a:r>
                        <a:rPr lang="tr-TR" sz="700" b="1" kern="1400" spc="-5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MODULE NO </a:t>
                      </a:r>
                      <a:endParaRPr lang="tr-TR" sz="1900" kern="1400" spc="-5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700" b="1" kern="1400" spc="-5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E-VIDEO NO </a:t>
                      </a:r>
                      <a:endParaRPr lang="tr-TR" sz="1900" kern="1400" spc="-5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700" b="1" kern="1400" spc="-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INFLATION, PRICE STABILITY, AND MONETARY POLICY</a:t>
                      </a:r>
                      <a:endParaRPr lang="tr-TR" sz="1900" kern="1400" spc="-5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185162"/>
                  </a:ext>
                </a:extLst>
              </a:tr>
              <a:tr h="270930">
                <a:tc rowSpan="1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MODULE 1 </a:t>
                      </a:r>
                    </a:p>
                  </a:txBody>
                  <a:tcPr marL="46048" marR="46048" marT="0" marB="0" vert="vert27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does inflation mean, and do consumers feel inflation differently?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7877296"/>
                  </a:ext>
                </a:extLst>
              </a:tr>
              <a:tr h="27093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Inflation Measures and the Core Inflation Index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5516864"/>
                  </a:ext>
                </a:extLst>
              </a:tr>
              <a:tr h="40947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tr-T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are the differences between the Consumer Price Index and the Producer Price Index? What does it mean for the average consumer? Investment Calculator.</a:t>
                      </a:r>
                      <a:endParaRPr lang="tr-T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7966831"/>
                  </a:ext>
                </a:extLst>
              </a:tr>
              <a:tr h="28250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tr-T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is the Relationship Between Inflation and Exchange Rates? What Factors Determine This Relationship?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8931099"/>
                  </a:ext>
                </a:extLst>
              </a:tr>
              <a:tr h="28250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Can Be Done to Reduce the Inflation Rate and Ensure Price Stability?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9009602"/>
                  </a:ext>
                </a:extLst>
              </a:tr>
              <a:tr h="13803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The Relationship Between Expectations and Inflation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6151451"/>
                  </a:ext>
                </a:extLst>
              </a:tr>
              <a:tr h="13803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tr-T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is an Expectations Survey?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3886049"/>
                  </a:ext>
                </a:extLst>
              </a:tr>
              <a:tr h="13803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Inflation Calculator 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3618293"/>
                  </a:ext>
                </a:extLst>
              </a:tr>
              <a:tr h="13056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is inflation, and what effects does it have on the economy?</a:t>
                      </a:r>
                      <a:endParaRPr lang="tr-T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110591"/>
                  </a:ext>
                </a:extLst>
              </a:tr>
              <a:tr h="13803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tr-T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Price Stability-Growth Relationship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7051251"/>
                  </a:ext>
                </a:extLst>
              </a:tr>
              <a:tr h="13803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Inflation, Production, and Production Costs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657741"/>
                  </a:ext>
                </a:extLst>
              </a:tr>
              <a:tr h="13803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tr-T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is the Role of the CBRT in the Economy?</a:t>
                      </a:r>
                      <a:endParaRPr lang="tr-T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2336321"/>
                  </a:ext>
                </a:extLst>
              </a:tr>
              <a:tr h="138036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1773492"/>
                  </a:ext>
                </a:extLst>
              </a:tr>
              <a:tr h="138108">
                <a:tc gridSpan="2">
                  <a:txBody>
                    <a:bodyPr/>
                    <a:lstStyle/>
                    <a:p>
                      <a:pPr algn="ctr"/>
                      <a:r>
                        <a:rPr lang="tr-TR" sz="700" b="1" kern="1400" spc="-5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900" kern="1400" spc="-5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r-TR" sz="1900" kern="1400" spc="-5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700" kern="1400" spc="-5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TCMB MONEY AND MONETARY POLICY</a:t>
                      </a:r>
                      <a:endParaRPr lang="tr-TR" sz="1900" kern="1400" spc="-5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7911454"/>
                  </a:ext>
                </a:extLst>
              </a:tr>
              <a:tr h="155912">
                <a:tc rowSpan="1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MODULE   2 </a:t>
                      </a:r>
                    </a:p>
                  </a:txBody>
                  <a:tcPr marL="46048" marR="46048" marT="0" marB="0" vert="vert27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Monetary Policy and Reserve Requirements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600846"/>
                  </a:ext>
                </a:extLst>
              </a:tr>
              <a:tr h="17371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Money Supply and Money Demand</a:t>
                      </a:r>
                      <a:endParaRPr lang="tr-T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0315570"/>
                  </a:ext>
                </a:extLst>
              </a:tr>
              <a:tr h="13803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is Issuance? How is the Issuance Volume determined?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823365"/>
                  </a:ext>
                </a:extLst>
              </a:tr>
              <a:tr h="13803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 History of Money   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012794"/>
                  </a:ext>
                </a:extLst>
              </a:tr>
              <a:tr h="22960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is the Relationship Between Short-Term Interest Rates and Long-Term Interest Rates?</a:t>
                      </a:r>
                      <a:endParaRPr lang="tr-T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4325470"/>
                  </a:ext>
                </a:extLst>
              </a:tr>
              <a:tr h="13803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How Is Inflation Controlled?</a:t>
                      </a:r>
                      <a:endParaRPr lang="tr-T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1505456"/>
                  </a:ext>
                </a:extLst>
              </a:tr>
              <a:tr h="27093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How do inflation expectations affect market interest rates?</a:t>
                      </a:r>
                      <a:endParaRPr lang="tr-T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1458593"/>
                  </a:ext>
                </a:extLst>
              </a:tr>
              <a:tr h="13803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is Money?</a:t>
                      </a:r>
                      <a:endParaRPr lang="tr-T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2838735"/>
                  </a:ext>
                </a:extLst>
              </a:tr>
              <a:tr h="13803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is inflation? </a:t>
                      </a:r>
                      <a:endParaRPr lang="tr-T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4350197"/>
                  </a:ext>
                </a:extLst>
              </a:tr>
              <a:tr h="13156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tr-TR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Monetary policy and the Central Bank of the Republic of Turkey</a:t>
                      </a:r>
                      <a:endParaRPr lang="tr-T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5522343"/>
                  </a:ext>
                </a:extLst>
              </a:tr>
              <a:tr h="14388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tr-T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7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How does the Central Bank implement monetary policy and how does it affect the economy?</a:t>
                      </a:r>
                      <a:endParaRPr lang="tr-TR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048" marR="46048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8909136"/>
                  </a:ext>
                </a:extLst>
              </a:tr>
            </a:tbl>
          </a:graphicData>
        </a:graphic>
      </p:graphicFrame>
      <p:graphicFrame>
        <p:nvGraphicFramePr>
          <p:cNvPr id="12" name="Tablo 11">
            <a:extLst>
              <a:ext uri="{FF2B5EF4-FFF2-40B4-BE49-F238E27FC236}">
                <a16:creationId xmlns:a16="http://schemas.microsoft.com/office/drawing/2014/main" id="{FF31CC3F-8CDD-D2B3-637F-B0C5A5F11E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268947"/>
              </p:ext>
            </p:extLst>
          </p:nvPr>
        </p:nvGraphicFramePr>
        <p:xfrm>
          <a:off x="8105937" y="1237757"/>
          <a:ext cx="3657828" cy="2010173"/>
        </p:xfrm>
        <a:graphic>
          <a:graphicData uri="http://schemas.openxmlformats.org/drawingml/2006/table">
            <a:tbl>
              <a:tblPr firstRow="1" firstCol="1" bandRow="1"/>
              <a:tblGrid>
                <a:gridCol w="558666">
                  <a:extLst>
                    <a:ext uri="{9D8B030D-6E8A-4147-A177-3AD203B41FA5}">
                      <a16:colId xmlns:a16="http://schemas.microsoft.com/office/drawing/2014/main" val="1411241330"/>
                    </a:ext>
                  </a:extLst>
                </a:gridCol>
                <a:gridCol w="295104">
                  <a:extLst>
                    <a:ext uri="{9D8B030D-6E8A-4147-A177-3AD203B41FA5}">
                      <a16:colId xmlns:a16="http://schemas.microsoft.com/office/drawing/2014/main" val="965838860"/>
                    </a:ext>
                  </a:extLst>
                </a:gridCol>
                <a:gridCol w="2804058">
                  <a:extLst>
                    <a:ext uri="{9D8B030D-6E8A-4147-A177-3AD203B41FA5}">
                      <a16:colId xmlns:a16="http://schemas.microsoft.com/office/drawing/2014/main" val="1088405292"/>
                    </a:ext>
                  </a:extLst>
                </a:gridCol>
              </a:tblGrid>
              <a:tr h="130253">
                <a:tc gridSpan="2">
                  <a:txBody>
                    <a:bodyPr/>
                    <a:lstStyle/>
                    <a:p>
                      <a:pPr algn="ctr"/>
                      <a:r>
                        <a:rPr lang="tr-TR" sz="800" b="1" kern="1400" spc="-5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2200" kern="1400" spc="-5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267" marR="73267" marT="36634" marB="36634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800" b="1" kern="1400" spc="-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CENTRAL BANK </a:t>
                      </a:r>
                      <a:endParaRPr lang="tr-TR" sz="2200" kern="1400" spc="-5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1644234"/>
                  </a:ext>
                </a:extLst>
              </a:tr>
              <a:tr h="147043">
                <a:tc rowSpan="13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MODULE   3</a:t>
                      </a:r>
                    </a:p>
                  </a:txBody>
                  <a:tcPr marL="73267" marR="73267" marT="36634" marB="36634" vert="vert27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How Does the Central Bank Decide How Much Money to Print?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023877"/>
                  </a:ext>
                </a:extLst>
              </a:tr>
              <a:tr h="163833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is Cash?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7968583"/>
                  </a:ext>
                </a:extLst>
              </a:tr>
              <a:tr h="1248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is Book Money?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3216797"/>
                  </a:ext>
                </a:extLst>
              </a:tr>
              <a:tr h="1248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 Monetary Indicator: What is Central Bank Money?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9779228"/>
                  </a:ext>
                </a:extLst>
              </a:tr>
              <a:tr h="1248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How Does the Central Bank Make Decisions?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4159667"/>
                  </a:ext>
                </a:extLst>
              </a:tr>
              <a:tr h="1248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is an Exchange Rate?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3997908"/>
                  </a:ext>
                </a:extLst>
              </a:tr>
              <a:tr h="1248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 Questions About the Central Bank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8571078"/>
                  </a:ext>
                </a:extLst>
              </a:tr>
              <a:tr h="25551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Are the Central Bank's Responsibilities? What Does the Central Bank Mean for the Average Citizen?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0752482"/>
                  </a:ext>
                </a:extLst>
              </a:tr>
              <a:tr h="1248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is Monetary Policy?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5393483"/>
                  </a:ext>
                </a:extLst>
              </a:tr>
              <a:tr h="1248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is the Monetary Policy Committee?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4628158"/>
                  </a:ext>
                </a:extLst>
              </a:tr>
              <a:tr h="1248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are Payment Systems?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2281499"/>
                  </a:ext>
                </a:extLst>
              </a:tr>
              <a:tr h="1248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is a Foreign Exchange Reserve?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2323359"/>
                  </a:ext>
                </a:extLst>
              </a:tr>
              <a:tr h="1248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TCMB Reserve Management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950" marR="5495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4346821"/>
                  </a:ext>
                </a:extLst>
              </a:tr>
            </a:tbl>
          </a:graphicData>
        </a:graphic>
      </p:graphicFrame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9707AC91-C983-AB87-4368-DFCFC9D63E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210993"/>
              </p:ext>
            </p:extLst>
          </p:nvPr>
        </p:nvGraphicFramePr>
        <p:xfrm>
          <a:off x="8105937" y="3323873"/>
          <a:ext cx="3657828" cy="3052558"/>
        </p:xfrm>
        <a:graphic>
          <a:graphicData uri="http://schemas.openxmlformats.org/drawingml/2006/table">
            <a:tbl>
              <a:tblPr firstRow="1" firstCol="1" bandRow="1"/>
              <a:tblGrid>
                <a:gridCol w="596366">
                  <a:extLst>
                    <a:ext uri="{9D8B030D-6E8A-4147-A177-3AD203B41FA5}">
                      <a16:colId xmlns:a16="http://schemas.microsoft.com/office/drawing/2014/main" val="3510262426"/>
                    </a:ext>
                  </a:extLst>
                </a:gridCol>
                <a:gridCol w="261818">
                  <a:extLst>
                    <a:ext uri="{9D8B030D-6E8A-4147-A177-3AD203B41FA5}">
                      <a16:colId xmlns:a16="http://schemas.microsoft.com/office/drawing/2014/main" val="1610672041"/>
                    </a:ext>
                  </a:extLst>
                </a:gridCol>
                <a:gridCol w="2799644">
                  <a:extLst>
                    <a:ext uri="{9D8B030D-6E8A-4147-A177-3AD203B41FA5}">
                      <a16:colId xmlns:a16="http://schemas.microsoft.com/office/drawing/2014/main" val="1045779363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tr-TR" sz="800" b="1" kern="1400" spc="-5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2300" kern="1400" spc="-5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125" marR="100125" marT="50062" marB="50062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800" b="1" kern="1400" spc="-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GENERAL ECONOMICS </a:t>
                      </a:r>
                      <a:endParaRPr lang="tr-TR" sz="2300" kern="1400" spc="-5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899480"/>
                  </a:ext>
                </a:extLst>
              </a:tr>
              <a:tr h="147420">
                <a:tc rowSpan="1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MODULE 4</a:t>
                      </a:r>
                      <a:endParaRPr lang="tr-TR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0125" marR="100125" marT="50062" marB="50062" vert="vert27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is Foreign Trade?  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002289"/>
                  </a:ext>
                </a:extLst>
              </a:tr>
              <a:tr h="16425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are Financial Instruments? 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6353707"/>
                  </a:ext>
                </a:extLst>
              </a:tr>
              <a:tr h="12517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Labor Market and Unemployment 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2611258"/>
                  </a:ext>
                </a:extLst>
              </a:tr>
              <a:tr h="12517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is Productivity?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3316511"/>
                  </a:ext>
                </a:extLst>
              </a:tr>
              <a:tr h="12517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How is Productivity Measured and What is Total Factor Productivity?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1432254"/>
                  </a:ext>
                </a:extLst>
              </a:tr>
              <a:tr h="12517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What Are Demand and Supply, and How Is Market Price Determined?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3997523"/>
                  </a:ext>
                </a:extLst>
              </a:tr>
              <a:tr h="12517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is Opportunity Cost?  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9308505"/>
                  </a:ext>
                </a:extLst>
              </a:tr>
              <a:tr h="12517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is Economics?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8065494"/>
                  </a:ext>
                </a:extLst>
              </a:tr>
              <a:tr h="12517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is the Relationship Between Inflation and Exchange Rates? 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3109148"/>
                  </a:ext>
                </a:extLst>
              </a:tr>
              <a:tr h="12517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Cryptocurrency and Similar Currencies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266710"/>
                  </a:ext>
                </a:extLst>
              </a:tr>
              <a:tr h="12517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Are Structural Reforms and Why Are They Important?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2426453"/>
                  </a:ext>
                </a:extLst>
              </a:tr>
              <a:tr h="12517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Why Does External Financing Need Arise?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6884894"/>
                  </a:ext>
                </a:extLst>
              </a:tr>
              <a:tr h="25617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Why Is Rapid Growth in Credit Volume in the Banking Sector a Problem?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2411805"/>
                  </a:ext>
                </a:extLst>
              </a:tr>
              <a:tr h="12517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Does Economic Overheating Mean?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724763"/>
                  </a:ext>
                </a:extLst>
              </a:tr>
              <a:tr h="12517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Why Is Currency Risk Important for Companies? 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9968658"/>
                  </a:ext>
                </a:extLst>
              </a:tr>
              <a:tr h="12517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is Economic Growth?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4417265"/>
                  </a:ext>
                </a:extLst>
              </a:tr>
              <a:tr h="12517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are total demand and total supply?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7019098"/>
                  </a:ext>
                </a:extLst>
              </a:tr>
              <a:tr h="12517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is the Financial System?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3698200"/>
                  </a:ext>
                </a:extLst>
              </a:tr>
              <a:tr h="12517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tr-TR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is interest?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092" marR="55092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569054"/>
                  </a:ext>
                </a:extLst>
              </a:tr>
            </a:tbl>
          </a:graphicData>
        </a:graphic>
      </p:graphicFrame>
      <p:sp>
        <p:nvSpPr>
          <p:cNvPr id="3" name="Dikdörtgen 2">
            <a:extLst>
              <a:ext uri="{FF2B5EF4-FFF2-40B4-BE49-F238E27FC236}">
                <a16:creationId xmlns:a16="http://schemas.microsoft.com/office/drawing/2014/main" id="{87845A9F-15DF-0D26-26DF-C9D5A6352015}"/>
              </a:ext>
            </a:extLst>
          </p:cNvPr>
          <p:cNvSpPr/>
          <p:nvPr/>
        </p:nvSpPr>
        <p:spPr>
          <a:xfrm>
            <a:off x="473519" y="2132820"/>
            <a:ext cx="3119636" cy="103796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AF2AA52-2856-393B-41E9-33CDB49E4C7C}"/>
              </a:ext>
            </a:extLst>
          </p:cNvPr>
          <p:cNvSpPr txBox="1"/>
          <p:nvPr/>
        </p:nvSpPr>
        <p:spPr>
          <a:xfrm>
            <a:off x="1010397" y="2174519"/>
            <a:ext cx="25827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sz="2800" b="1" dirty="0">
                <a:solidFill>
                  <a:schemeClr val="bg1"/>
                </a:solidFill>
                <a:latin typeface="Gotham Narrow Black" pitchFamily="50" charset="0"/>
              </a:rPr>
              <a:t>Financial </a:t>
            </a:r>
          </a:p>
          <a:p>
            <a:pPr algn="r"/>
            <a:r>
              <a:rPr lang="tr-TR" sz="2800" b="1" dirty="0">
                <a:solidFill>
                  <a:schemeClr val="bg1"/>
                </a:solidFill>
                <a:latin typeface="Gotham Narrow Black" pitchFamily="50" charset="0"/>
              </a:rPr>
              <a:t>Literacy </a:t>
            </a:r>
          </a:p>
        </p:txBody>
      </p:sp>
      <p:grpSp>
        <p:nvGrpSpPr>
          <p:cNvPr id="2" name="Grup 1">
            <a:extLst>
              <a:ext uri="{FF2B5EF4-FFF2-40B4-BE49-F238E27FC236}">
                <a16:creationId xmlns:a16="http://schemas.microsoft.com/office/drawing/2014/main" id="{E1FBBE00-AB1A-CDAE-5D5E-0E46DFD10322}"/>
              </a:ext>
            </a:extLst>
          </p:cNvPr>
          <p:cNvGrpSpPr/>
          <p:nvPr/>
        </p:nvGrpSpPr>
        <p:grpSpPr>
          <a:xfrm>
            <a:off x="473519" y="1587840"/>
            <a:ext cx="1989637" cy="415873"/>
            <a:chOff x="4012891" y="1286193"/>
            <a:chExt cx="1989637" cy="415873"/>
          </a:xfrm>
        </p:grpSpPr>
        <p:sp>
          <p:nvSpPr>
            <p:cNvPr id="7" name="Alt Başlık 2">
              <a:extLst>
                <a:ext uri="{FF2B5EF4-FFF2-40B4-BE49-F238E27FC236}">
                  <a16:creationId xmlns:a16="http://schemas.microsoft.com/office/drawing/2014/main" id="{536BEEE4-3942-2FBC-D73B-2A3C582F712A}"/>
                </a:ext>
              </a:extLst>
            </p:cNvPr>
            <p:cNvSpPr txBox="1">
              <a:spLocks/>
            </p:cNvSpPr>
            <p:nvPr/>
          </p:nvSpPr>
          <p:spPr>
            <a:xfrm>
              <a:off x="4012891" y="1357462"/>
              <a:ext cx="1527651" cy="2952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>
              <a:normAutofit fontScale="4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tr-TR" sz="2400" dirty="0">
                  <a:solidFill>
                    <a:schemeClr val="bg1"/>
                  </a:solidFill>
                </a:rPr>
                <a:t>  E-VIDEO CONTENTS</a:t>
              </a:r>
              <a:endParaRPr lang="tr-TR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20" descr="Video icon » SAT-7 UK">
              <a:extLst>
                <a:ext uri="{FF2B5EF4-FFF2-40B4-BE49-F238E27FC236}">
                  <a16:creationId xmlns:a16="http://schemas.microsoft.com/office/drawing/2014/main" id="{41F933CD-3EC3-EFED-83D7-445D3FCE6D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6655" y="1286193"/>
              <a:ext cx="415873" cy="415873"/>
            </a:xfrm>
            <a:prstGeom prst="rect">
              <a:avLst/>
            </a:prstGeom>
            <a:noFill/>
            <a:scene3d>
              <a:camera prst="perspectiveRelaxedModerately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9385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9B879C6B-2444-F3F6-5D8A-E403BAA5B4C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9B879C6B-2444-F3F6-5D8A-E403BAA5B4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617BB4DA-E107-B90A-D9D1-80FD10D68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55BD6B2-DCC2-795D-9B41-E4D46A8751EC}"/>
              </a:ext>
            </a:extLst>
          </p:cNvPr>
          <p:cNvSpPr txBox="1"/>
          <p:nvPr/>
        </p:nvSpPr>
        <p:spPr>
          <a:xfrm>
            <a:off x="523386" y="1737360"/>
            <a:ext cx="682664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500" b="1" dirty="0" err="1">
                <a:solidFill>
                  <a:schemeClr val="bg1"/>
                </a:solidFill>
                <a:latin typeface="Gotham TR" pitchFamily="2" charset="0"/>
              </a:rPr>
              <a:t>FinTech</a:t>
            </a:r>
            <a:endParaRPr lang="tr-TR" sz="3500" b="1" dirty="0">
              <a:solidFill>
                <a:schemeClr val="bg1"/>
              </a:solidFill>
              <a:latin typeface="Gotham TR" pitchFamily="2" charset="0"/>
            </a:endParaRP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5E35D41A-3B34-4A76-1E6C-4C9299D59C6B}"/>
              </a:ext>
            </a:extLst>
          </p:cNvPr>
          <p:cNvSpPr/>
          <p:nvPr/>
        </p:nvSpPr>
        <p:spPr>
          <a:xfrm>
            <a:off x="604957" y="84517"/>
            <a:ext cx="79679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6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F545C86A-125D-2135-5413-0C29FD7D9147}"/>
              </a:ext>
            </a:extLst>
          </p:cNvPr>
          <p:cNvSpPr/>
          <p:nvPr/>
        </p:nvSpPr>
        <p:spPr>
          <a:xfrm>
            <a:off x="9195758" y="546182"/>
            <a:ext cx="2472856" cy="1191178"/>
          </a:xfrm>
          <a:prstGeom prst="rect">
            <a:avLst/>
          </a:prstGeom>
          <a:solidFill>
            <a:srgbClr val="1318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553E45A-6151-7FB4-7399-4A9C0E237A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260" y="653038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17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D3B0FCC6-8900-2B2F-E1C4-D51E8D7E2AD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D3B0FCC6-8900-2B2F-E1C4-D51E8D7E2A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D5DD0C50-8006-AF06-3C91-13FBA566F6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E3D0BA73-A227-F124-7951-99D78B99155F}"/>
              </a:ext>
            </a:extLst>
          </p:cNvPr>
          <p:cNvSpPr txBox="1"/>
          <p:nvPr/>
        </p:nvSpPr>
        <p:spPr>
          <a:xfrm>
            <a:off x="174390" y="3152001"/>
            <a:ext cx="2823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3000" dirty="0" err="1">
                <a:solidFill>
                  <a:schemeClr val="bg1"/>
                </a:solidFill>
                <a:latin typeface="GOTHAM-MEDIUM-TR" pitchFamily="2" charset="0"/>
              </a:rPr>
              <a:t>FinTech</a:t>
            </a:r>
            <a:endParaRPr lang="tr-TR" sz="3000" dirty="0">
              <a:solidFill>
                <a:schemeClr val="bg1"/>
              </a:solidFill>
              <a:latin typeface="GOTHAM-MEDIUM-TR" pitchFamily="2" charset="0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F8743202-F3DF-69FF-5F09-BB224A15B464}"/>
              </a:ext>
            </a:extLst>
          </p:cNvPr>
          <p:cNvSpPr txBox="1"/>
          <p:nvPr/>
        </p:nvSpPr>
        <p:spPr>
          <a:xfrm>
            <a:off x="7733191" y="2184048"/>
            <a:ext cx="2547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TR" pitchFamily="2" charset="0"/>
                <a:ea typeface="Noto Sans" panose="020B0502040504020204" pitchFamily="34"/>
                <a:cs typeface="Noto Sans" panose="020B0502040504020204" pitchFamily="34"/>
              </a:rPr>
              <a:t>Advanced Level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E-Interest-Free Banking Certification Training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9FAB4704-2FCA-B239-C829-AC488447D6FA}"/>
              </a:ext>
            </a:extLst>
          </p:cNvPr>
          <p:cNvSpPr txBox="1"/>
          <p:nvPr/>
        </p:nvSpPr>
        <p:spPr>
          <a:xfrm>
            <a:off x="6096000" y="3273360"/>
            <a:ext cx="3558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Participatory Banking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Product Cards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13" name="Düz Bağlayıcı 12">
            <a:extLst>
              <a:ext uri="{FF2B5EF4-FFF2-40B4-BE49-F238E27FC236}">
                <a16:creationId xmlns:a16="http://schemas.microsoft.com/office/drawing/2014/main" id="{BD9EB2EA-5768-FA25-B577-2FBCC726378D}"/>
              </a:ext>
            </a:extLst>
          </p:cNvPr>
          <p:cNvCxnSpPr>
            <a:cxnSpLocks/>
          </p:cNvCxnSpPr>
          <p:nvPr/>
        </p:nvCxnSpPr>
        <p:spPr>
          <a:xfrm>
            <a:off x="4093909" y="1357462"/>
            <a:ext cx="0" cy="2952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B5B67F11-08A9-7388-358D-40ADDE8189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083849"/>
              </p:ext>
            </p:extLst>
          </p:nvPr>
        </p:nvGraphicFramePr>
        <p:xfrm>
          <a:off x="4333435" y="580459"/>
          <a:ext cx="4664279" cy="924640"/>
        </p:xfrm>
        <a:graphic>
          <a:graphicData uri="http://schemas.openxmlformats.org/drawingml/2006/table">
            <a:tbl>
              <a:tblPr firstRow="1" firstCol="1" bandRow="1"/>
              <a:tblGrid>
                <a:gridCol w="1370272">
                  <a:extLst>
                    <a:ext uri="{9D8B030D-6E8A-4147-A177-3AD203B41FA5}">
                      <a16:colId xmlns:a16="http://schemas.microsoft.com/office/drawing/2014/main" val="2293826140"/>
                    </a:ext>
                  </a:extLst>
                </a:gridCol>
                <a:gridCol w="3294007">
                  <a:extLst>
                    <a:ext uri="{9D8B030D-6E8A-4147-A177-3AD203B41FA5}">
                      <a16:colId xmlns:a16="http://schemas.microsoft.com/office/drawing/2014/main" val="1433370434"/>
                    </a:ext>
                  </a:extLst>
                </a:gridCol>
              </a:tblGrid>
              <a:tr h="177269">
                <a:tc>
                  <a:txBody>
                    <a:bodyPr/>
                    <a:lstStyle/>
                    <a:p>
                      <a:pPr algn="ctr"/>
                      <a:r>
                        <a:rPr lang="tr-TR" sz="800" b="0" i="0" dirty="0">
                          <a:solidFill>
                            <a:srgbClr val="FFFFFF"/>
                          </a:solidFill>
                          <a:effectLst/>
                          <a:latin typeface="GOTHAM-MEDIUM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Number of Videos</a:t>
                      </a:r>
                      <a:endParaRPr lang="tr-TR" sz="800" b="0" i="0" dirty="0">
                        <a:effectLst/>
                        <a:latin typeface="GOTHAM-MEDIUM-TR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0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Module 1 - What is </a:t>
                      </a:r>
                      <a:r>
                        <a:rPr lang="tr-TR" sz="1000" b="1" dirty="0" err="1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FinTech?</a:t>
                      </a:r>
                      <a:endParaRPr lang="tr-TR" sz="10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00096"/>
                  </a:ext>
                </a:extLst>
              </a:tr>
              <a:tr h="148225">
                <a:tc>
                  <a:txBody>
                    <a:bodyPr/>
                    <a:lstStyle/>
                    <a:p>
                      <a:pPr algn="ctr"/>
                      <a:r>
                        <a:rPr lang="tr-TR" sz="800" b="1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tr-TR" sz="80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800" b="0" i="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</a:rPr>
                        <a:t>Basic Concepts</a:t>
                      </a:r>
                      <a:endParaRPr lang="tr-TR" sz="800" b="0" i="0" dirty="0">
                        <a:effectLst/>
                        <a:latin typeface="GOTHAM-BOOK-TR" pitchFamily="2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050633"/>
                  </a:ext>
                </a:extLst>
              </a:tr>
              <a:tr h="148225">
                <a:tc>
                  <a:txBody>
                    <a:bodyPr/>
                    <a:lstStyle/>
                    <a:p>
                      <a:pPr algn="ctr"/>
                      <a:r>
                        <a:rPr lang="tr-TR" sz="800" b="1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tr-TR" sz="80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800" b="0" i="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</a:rPr>
                        <a:t>Financial Services Sector</a:t>
                      </a:r>
                      <a:endParaRPr lang="tr-TR" sz="800" b="0" i="0" dirty="0">
                        <a:effectLst/>
                        <a:latin typeface="GOTHAM-BOOK-TR" pitchFamily="2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35927"/>
                  </a:ext>
                </a:extLst>
              </a:tr>
              <a:tr h="167142">
                <a:tc>
                  <a:txBody>
                    <a:bodyPr/>
                    <a:lstStyle/>
                    <a:p>
                      <a:pPr algn="ctr"/>
                      <a:r>
                        <a:rPr lang="tr-TR" sz="800" b="1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tr-TR" sz="80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800" b="0" i="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</a:rPr>
                        <a:t>Changes in the Financial World</a:t>
                      </a:r>
                      <a:endParaRPr lang="tr-TR" sz="800" b="0" i="0" dirty="0">
                        <a:effectLst/>
                        <a:latin typeface="GOTHAM-BOOK-TR" pitchFamily="2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2207016"/>
                  </a:ext>
                </a:extLst>
              </a:tr>
              <a:tr h="153412">
                <a:tc>
                  <a:txBody>
                    <a:bodyPr/>
                    <a:lstStyle/>
                    <a:p>
                      <a:pPr algn="ctr"/>
                      <a:r>
                        <a:rPr lang="tr-TR" sz="800" b="1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3</a:t>
                      </a:r>
                      <a:endParaRPr lang="tr-TR" sz="80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800" b="0" i="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</a:rPr>
                        <a:t>Customer Expectations</a:t>
                      </a:r>
                      <a:endParaRPr lang="tr-TR" sz="800" b="0" i="0" dirty="0">
                        <a:effectLst/>
                        <a:latin typeface="GOTHAM-BOOK-TR" pitchFamily="2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8606721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2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tr-TR" sz="800" b="0" i="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</a:rPr>
                        <a:t>The Situation </a:t>
                      </a:r>
                      <a:r>
                        <a:rPr lang="tr-TR" sz="800" b="0" i="0" dirty="0" err="1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</a:rPr>
                        <a:t>in Turkey</a:t>
                      </a:r>
                      <a:endParaRPr lang="tr-TR" sz="800" b="0" i="0" dirty="0">
                        <a:effectLst/>
                        <a:latin typeface="GOTHAM-BOOK-TR" pitchFamily="2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800298"/>
                  </a:ext>
                </a:extLst>
              </a:tr>
            </a:tbl>
          </a:graphicData>
        </a:graphic>
      </p:graphicFrame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BA8C6976-4E65-DA39-6C7E-8C66D9AD28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837921"/>
              </p:ext>
            </p:extLst>
          </p:nvPr>
        </p:nvGraphicFramePr>
        <p:xfrm>
          <a:off x="4333435" y="1544545"/>
          <a:ext cx="4664279" cy="658791"/>
        </p:xfrm>
        <a:graphic>
          <a:graphicData uri="http://schemas.openxmlformats.org/drawingml/2006/table">
            <a:tbl>
              <a:tblPr firstRow="1" firstCol="1" bandRow="1"/>
              <a:tblGrid>
                <a:gridCol w="1370272">
                  <a:extLst>
                    <a:ext uri="{9D8B030D-6E8A-4147-A177-3AD203B41FA5}">
                      <a16:colId xmlns:a16="http://schemas.microsoft.com/office/drawing/2014/main" val="2293826140"/>
                    </a:ext>
                  </a:extLst>
                </a:gridCol>
                <a:gridCol w="3294007">
                  <a:extLst>
                    <a:ext uri="{9D8B030D-6E8A-4147-A177-3AD203B41FA5}">
                      <a16:colId xmlns:a16="http://schemas.microsoft.com/office/drawing/2014/main" val="1433370434"/>
                    </a:ext>
                  </a:extLst>
                </a:gridCol>
              </a:tblGrid>
              <a:tr h="195199">
                <a:tc>
                  <a:txBody>
                    <a:bodyPr/>
                    <a:lstStyle/>
                    <a:p>
                      <a:pPr algn="ctr"/>
                      <a:endParaRPr lang="tr-TR" sz="800" b="0" i="0" kern="1200" dirty="0">
                        <a:solidFill>
                          <a:srgbClr val="FFFFFF"/>
                        </a:solidFill>
                        <a:effectLst/>
                        <a:latin typeface="GOTHAM-MEDIUM-TR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0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Module 2 - The History of </a:t>
                      </a:r>
                      <a:r>
                        <a:rPr lang="tr-TR" sz="1000" b="1" dirty="0" err="1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Fintech </a:t>
                      </a:r>
                      <a:r>
                        <a:rPr lang="tr-TR" sz="10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Development</a:t>
                      </a:r>
                      <a:endParaRPr lang="tr-TR" sz="10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00096"/>
                  </a:ext>
                </a:extLst>
              </a:tr>
              <a:tr h="148225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2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800" b="0" i="0" kern="120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Historical Development of </a:t>
                      </a:r>
                      <a:r>
                        <a:rPr lang="tr-TR" sz="800" b="0" i="0" kern="1200" dirty="0" err="1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Fintech</a:t>
                      </a: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050633"/>
                  </a:ext>
                </a:extLst>
              </a:tr>
              <a:tr h="148225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800" b="0" i="0" kern="1200" dirty="0" err="1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Fintech </a:t>
                      </a:r>
                      <a:r>
                        <a:rPr lang="tr-TR" sz="800" b="0" i="0" kern="120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Historical Development</a:t>
                      </a: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35927"/>
                  </a:ext>
                </a:extLst>
              </a:tr>
              <a:tr h="167142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3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800" b="0" i="0" kern="1200" dirty="0" err="1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Fintech </a:t>
                      </a:r>
                      <a:r>
                        <a:rPr lang="tr-TR" sz="800" b="0" i="0" kern="120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Historical Development</a:t>
                      </a: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2207016"/>
                  </a:ext>
                </a:extLst>
              </a:tr>
            </a:tbl>
          </a:graphicData>
        </a:graphic>
      </p:graphicFrame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40A048A6-5A4B-FF15-7DC0-839F4A608B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173254"/>
              </p:ext>
            </p:extLst>
          </p:nvPr>
        </p:nvGraphicFramePr>
        <p:xfrm>
          <a:off x="4333435" y="2239344"/>
          <a:ext cx="4664279" cy="1572493"/>
        </p:xfrm>
        <a:graphic>
          <a:graphicData uri="http://schemas.openxmlformats.org/drawingml/2006/table">
            <a:tbl>
              <a:tblPr firstRow="1" firstCol="1" bandRow="1"/>
              <a:tblGrid>
                <a:gridCol w="1370272">
                  <a:extLst>
                    <a:ext uri="{9D8B030D-6E8A-4147-A177-3AD203B41FA5}">
                      <a16:colId xmlns:a16="http://schemas.microsoft.com/office/drawing/2014/main" val="2293826140"/>
                    </a:ext>
                  </a:extLst>
                </a:gridCol>
                <a:gridCol w="3294007">
                  <a:extLst>
                    <a:ext uri="{9D8B030D-6E8A-4147-A177-3AD203B41FA5}">
                      <a16:colId xmlns:a16="http://schemas.microsoft.com/office/drawing/2014/main" val="1433370434"/>
                    </a:ext>
                  </a:extLst>
                </a:gridCol>
              </a:tblGrid>
              <a:tr h="187328">
                <a:tc>
                  <a:txBody>
                    <a:bodyPr/>
                    <a:lstStyle/>
                    <a:p>
                      <a:pPr algn="ctr"/>
                      <a:endParaRPr lang="tr-TR" sz="1000" b="0" i="0" dirty="0">
                        <a:solidFill>
                          <a:schemeClr val="bg1"/>
                        </a:solidFill>
                        <a:effectLst/>
                        <a:latin typeface="GOTHAM-MEDIUM-TR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0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Module 3 - Financial Technologies</a:t>
                      </a:r>
                      <a:endParaRPr lang="tr-TR" sz="10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00096"/>
                  </a:ext>
                </a:extLst>
              </a:tr>
              <a:tr h="148225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800" b="0" i="0" kern="120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Robotic Advisor</a:t>
                      </a: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050633"/>
                  </a:ext>
                </a:extLst>
              </a:tr>
              <a:tr h="148225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800" b="0" i="0" kern="120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Virtual Assistant</a:t>
                      </a: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35927"/>
                  </a:ext>
                </a:extLst>
              </a:tr>
              <a:tr h="167142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800" b="0" i="0" kern="120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Big Data</a:t>
                      </a: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2207016"/>
                  </a:ext>
                </a:extLst>
              </a:tr>
              <a:tr h="147262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800" b="0" i="0" kern="120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Artificial Intelligence</a:t>
                      </a: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8606721"/>
                  </a:ext>
                </a:extLst>
              </a:tr>
              <a:tr h="122476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3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800" b="0" i="0" kern="120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Blockchain</a:t>
                      </a: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800298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800" b="0" i="0" kern="120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Cryptocurrency</a:t>
                      </a: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0339562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/>
                      <a:r>
                        <a:rPr lang="tr-TR" sz="800" b="1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tr-TR" sz="80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800" b="0" i="0" kern="120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Digital Banking</a:t>
                      </a: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124422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800" b="0" i="0" kern="120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Service Banking</a:t>
                      </a: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7504054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2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800" b="0" i="0" kern="120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Open Banking</a:t>
                      </a: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2038126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800" b="0" i="0" kern="120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Central Bank Digital Currency - CBDC</a:t>
                      </a: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942428"/>
                  </a:ext>
                </a:extLst>
              </a:tr>
            </a:tbl>
          </a:graphicData>
        </a:graphic>
      </p:graphicFrame>
      <p:graphicFrame>
        <p:nvGraphicFramePr>
          <p:cNvPr id="8" name="Tablo 7">
            <a:extLst>
              <a:ext uri="{FF2B5EF4-FFF2-40B4-BE49-F238E27FC236}">
                <a16:creationId xmlns:a16="http://schemas.microsoft.com/office/drawing/2014/main" id="{092904E0-D1C1-01AA-9241-CF27A78DEB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064959"/>
              </p:ext>
            </p:extLst>
          </p:nvPr>
        </p:nvGraphicFramePr>
        <p:xfrm>
          <a:off x="4333435" y="3847845"/>
          <a:ext cx="4661373" cy="643429"/>
        </p:xfrm>
        <a:graphic>
          <a:graphicData uri="http://schemas.openxmlformats.org/drawingml/2006/table">
            <a:tbl>
              <a:tblPr firstRow="1" firstCol="1" bandRow="1"/>
              <a:tblGrid>
                <a:gridCol w="1370272">
                  <a:extLst>
                    <a:ext uri="{9D8B030D-6E8A-4147-A177-3AD203B41FA5}">
                      <a16:colId xmlns:a16="http://schemas.microsoft.com/office/drawing/2014/main" val="2293826140"/>
                    </a:ext>
                  </a:extLst>
                </a:gridCol>
                <a:gridCol w="3291101">
                  <a:extLst>
                    <a:ext uri="{9D8B030D-6E8A-4147-A177-3AD203B41FA5}">
                      <a16:colId xmlns:a16="http://schemas.microsoft.com/office/drawing/2014/main" val="1433370434"/>
                    </a:ext>
                  </a:extLst>
                </a:gridCol>
              </a:tblGrid>
              <a:tr h="179837">
                <a:tc>
                  <a:txBody>
                    <a:bodyPr/>
                    <a:lstStyle/>
                    <a:p>
                      <a:pPr algn="ctr"/>
                      <a:endParaRPr lang="tr-TR" sz="1000" b="0" i="0" dirty="0">
                        <a:effectLst/>
                        <a:latin typeface="GOTHAM-MEDIUM-TR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Module 4 - </a:t>
                      </a:r>
                      <a:r>
                        <a:rPr lang="tr-TR" sz="1000" b="1" dirty="0" err="1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Fintech </a:t>
                      </a:r>
                      <a:r>
                        <a:rPr lang="tr-TR" sz="10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Banking Collaboration</a:t>
                      </a:r>
                      <a:endParaRPr lang="tr-TR" sz="10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00096"/>
                  </a:ext>
                </a:extLst>
              </a:tr>
              <a:tr h="148225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800" b="0" i="0" kern="120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Financial Services - Digital Disruption</a:t>
                      </a: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050633"/>
                  </a:ext>
                </a:extLst>
              </a:tr>
              <a:tr h="148225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3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800" b="0" i="0" kern="120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Digital Trends in the Financial Sector</a:t>
                      </a: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35927"/>
                  </a:ext>
                </a:extLst>
              </a:tr>
              <a:tr h="167142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2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800" b="0" i="0" kern="1200" dirty="0" err="1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Fintech </a:t>
                      </a:r>
                      <a:r>
                        <a:rPr lang="tr-TR" sz="800" b="0" i="0" kern="120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and Banks</a:t>
                      </a: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2207016"/>
                  </a:ext>
                </a:extLst>
              </a:tr>
            </a:tbl>
          </a:graphicData>
        </a:graphic>
      </p:graphicFrame>
      <p:graphicFrame>
        <p:nvGraphicFramePr>
          <p:cNvPr id="9" name="Tablo 8">
            <a:extLst>
              <a:ext uri="{FF2B5EF4-FFF2-40B4-BE49-F238E27FC236}">
                <a16:creationId xmlns:a16="http://schemas.microsoft.com/office/drawing/2014/main" id="{B3CE1423-5D4D-64F7-59C0-1476BE2D46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665532"/>
              </p:ext>
            </p:extLst>
          </p:nvPr>
        </p:nvGraphicFramePr>
        <p:xfrm>
          <a:off x="4333435" y="4540164"/>
          <a:ext cx="4673332" cy="787507"/>
        </p:xfrm>
        <a:graphic>
          <a:graphicData uri="http://schemas.openxmlformats.org/drawingml/2006/table">
            <a:tbl>
              <a:tblPr firstRow="1" firstCol="1" bandRow="1"/>
              <a:tblGrid>
                <a:gridCol w="1370272">
                  <a:extLst>
                    <a:ext uri="{9D8B030D-6E8A-4147-A177-3AD203B41FA5}">
                      <a16:colId xmlns:a16="http://schemas.microsoft.com/office/drawing/2014/main" val="2293826140"/>
                    </a:ext>
                  </a:extLst>
                </a:gridCol>
                <a:gridCol w="3303060">
                  <a:extLst>
                    <a:ext uri="{9D8B030D-6E8A-4147-A177-3AD203B41FA5}">
                      <a16:colId xmlns:a16="http://schemas.microsoft.com/office/drawing/2014/main" val="1433370434"/>
                    </a:ext>
                  </a:extLst>
                </a:gridCol>
              </a:tblGrid>
              <a:tr h="158585">
                <a:tc>
                  <a:txBody>
                    <a:bodyPr/>
                    <a:lstStyle/>
                    <a:p>
                      <a:pPr algn="ctr"/>
                      <a:endParaRPr lang="tr-TR" sz="1000" b="0" i="0" dirty="0">
                        <a:effectLst/>
                        <a:latin typeface="GOTHAM-MEDIUM-TR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b="1" kern="1200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+mn-cs"/>
                        </a:rPr>
                        <a:t>Module 5 - </a:t>
                      </a:r>
                      <a:r>
                        <a:rPr lang="tr-TR" sz="1000" b="1" kern="1200" dirty="0" err="1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  <a:cs typeface="+mn-cs"/>
                        </a:rPr>
                        <a:t>Fintech Regulations</a:t>
                      </a:r>
                      <a:endParaRPr lang="tr-TR" sz="1000" b="1" kern="12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00096"/>
                  </a:ext>
                </a:extLst>
              </a:tr>
              <a:tr h="148225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800" b="0" i="0" kern="120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Regulatory Authorities</a:t>
                      </a: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050633"/>
                  </a:ext>
                </a:extLst>
              </a:tr>
              <a:tr h="148225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1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800" b="0" i="0" kern="1200" dirty="0" err="1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Fintech </a:t>
                      </a:r>
                      <a:r>
                        <a:rPr lang="tr-TR" sz="800" b="0" i="0" kern="120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Regulations</a:t>
                      </a: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35927"/>
                  </a:ext>
                </a:extLst>
              </a:tr>
              <a:tr h="167142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2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800" b="0" i="0" kern="120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Financial Crimes and MASAK</a:t>
                      </a: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2207016"/>
                  </a:ext>
                </a:extLst>
              </a:tr>
              <a:tr h="165330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2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800" b="0" i="0" kern="120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KVKK</a:t>
                      </a: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6996777"/>
                  </a:ext>
                </a:extLst>
              </a:tr>
            </a:tbl>
          </a:graphicData>
        </a:graphic>
      </p:graphicFrame>
      <p:graphicFrame>
        <p:nvGraphicFramePr>
          <p:cNvPr id="10" name="Tablo 9">
            <a:extLst>
              <a:ext uri="{FF2B5EF4-FFF2-40B4-BE49-F238E27FC236}">
                <a16:creationId xmlns:a16="http://schemas.microsoft.com/office/drawing/2014/main" id="{222439D2-96BC-05DD-1E61-7AD47BA89C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712666"/>
              </p:ext>
            </p:extLst>
          </p:nvPr>
        </p:nvGraphicFramePr>
        <p:xfrm>
          <a:off x="4333436" y="5386651"/>
          <a:ext cx="4673331" cy="313578"/>
        </p:xfrm>
        <a:graphic>
          <a:graphicData uri="http://schemas.openxmlformats.org/drawingml/2006/table">
            <a:tbl>
              <a:tblPr firstRow="1" firstCol="1" bandRow="1"/>
              <a:tblGrid>
                <a:gridCol w="1370272">
                  <a:extLst>
                    <a:ext uri="{9D8B030D-6E8A-4147-A177-3AD203B41FA5}">
                      <a16:colId xmlns:a16="http://schemas.microsoft.com/office/drawing/2014/main" val="2293826140"/>
                    </a:ext>
                  </a:extLst>
                </a:gridCol>
                <a:gridCol w="3303059">
                  <a:extLst>
                    <a:ext uri="{9D8B030D-6E8A-4147-A177-3AD203B41FA5}">
                      <a16:colId xmlns:a16="http://schemas.microsoft.com/office/drawing/2014/main" val="1433370434"/>
                    </a:ext>
                  </a:extLst>
                </a:gridCol>
              </a:tblGrid>
              <a:tr h="165353">
                <a:tc>
                  <a:txBody>
                    <a:bodyPr/>
                    <a:lstStyle/>
                    <a:p>
                      <a:pPr algn="ctr"/>
                      <a:endParaRPr lang="tr-TR" sz="1000" b="0" i="0" dirty="0">
                        <a:effectLst/>
                        <a:latin typeface="GOTHAM-MEDIUM-TR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Module 6 - </a:t>
                      </a:r>
                      <a:r>
                        <a:rPr lang="tr-TR" sz="1000" b="1" dirty="0" err="1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Fintech </a:t>
                      </a:r>
                      <a:r>
                        <a:rPr lang="tr-TR" sz="10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History Sample Investments</a:t>
                      </a:r>
                      <a:endParaRPr lang="tr-TR" sz="10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00096"/>
                  </a:ext>
                </a:extLst>
              </a:tr>
              <a:tr h="148225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800" b="0" i="0" kern="120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Financial Services - Digital Disruption</a:t>
                      </a: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050633"/>
                  </a:ext>
                </a:extLst>
              </a:tr>
            </a:tbl>
          </a:graphicData>
        </a:graphic>
      </p:graphicFrame>
      <p:graphicFrame>
        <p:nvGraphicFramePr>
          <p:cNvPr id="14" name="Tablo 13">
            <a:extLst>
              <a:ext uri="{FF2B5EF4-FFF2-40B4-BE49-F238E27FC236}">
                <a16:creationId xmlns:a16="http://schemas.microsoft.com/office/drawing/2014/main" id="{02F41F63-40FA-E52D-0FD7-F33E3617A1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69772"/>
              </p:ext>
            </p:extLst>
          </p:nvPr>
        </p:nvGraphicFramePr>
        <p:xfrm>
          <a:off x="4333435" y="5743300"/>
          <a:ext cx="4673332" cy="476287"/>
        </p:xfrm>
        <a:graphic>
          <a:graphicData uri="http://schemas.openxmlformats.org/drawingml/2006/table">
            <a:tbl>
              <a:tblPr firstRow="1" firstCol="1" bandRow="1"/>
              <a:tblGrid>
                <a:gridCol w="1370272">
                  <a:extLst>
                    <a:ext uri="{9D8B030D-6E8A-4147-A177-3AD203B41FA5}">
                      <a16:colId xmlns:a16="http://schemas.microsoft.com/office/drawing/2014/main" val="2293826140"/>
                    </a:ext>
                  </a:extLst>
                </a:gridCol>
                <a:gridCol w="3303060">
                  <a:extLst>
                    <a:ext uri="{9D8B030D-6E8A-4147-A177-3AD203B41FA5}">
                      <a16:colId xmlns:a16="http://schemas.microsoft.com/office/drawing/2014/main" val="1433370434"/>
                    </a:ext>
                  </a:extLst>
                </a:gridCol>
              </a:tblGrid>
              <a:tr h="179837">
                <a:tc>
                  <a:txBody>
                    <a:bodyPr/>
                    <a:lstStyle/>
                    <a:p>
                      <a:pPr algn="ctr"/>
                      <a:endParaRPr lang="tr-TR" sz="1000" b="0" i="0" dirty="0">
                        <a:effectLst/>
                        <a:latin typeface="GOTHAM-MEDIUM-TR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Module 7 - Islamic </a:t>
                      </a:r>
                      <a:r>
                        <a:rPr lang="tr-TR" sz="1000" b="1" dirty="0" err="1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Fintech</a:t>
                      </a:r>
                      <a:endParaRPr lang="tr-TR" sz="10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00096"/>
                  </a:ext>
                </a:extLst>
              </a:tr>
              <a:tr h="148225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800" b="0" i="0" kern="120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Islamic </a:t>
                      </a:r>
                      <a:r>
                        <a:rPr lang="tr-TR" sz="800" b="0" i="0" kern="1200" dirty="0" err="1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Fintech</a:t>
                      </a:r>
                      <a:endParaRPr lang="tr-TR" sz="800" b="0" i="0" kern="1200" dirty="0">
                        <a:solidFill>
                          <a:srgbClr val="002060"/>
                        </a:solidFill>
                        <a:effectLst/>
                        <a:latin typeface="GOTHAM-BOOK-TR" pitchFamily="2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050633"/>
                  </a:ext>
                </a:extLst>
              </a:tr>
              <a:tr h="148225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800" b="0" i="0" kern="120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Islamic </a:t>
                      </a:r>
                      <a:r>
                        <a:rPr lang="tr-TR" sz="800" b="0" i="0" kern="1200" dirty="0" err="1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Fintech </a:t>
                      </a:r>
                      <a:r>
                        <a:rPr lang="tr-TR" sz="800" b="0" i="0" kern="120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Ecosystem - Applications</a:t>
                      </a: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35927"/>
                  </a:ext>
                </a:extLst>
              </a:tr>
            </a:tbl>
          </a:graphicData>
        </a:graphic>
      </p:graphicFrame>
      <p:graphicFrame>
        <p:nvGraphicFramePr>
          <p:cNvPr id="15" name="Tablo 14">
            <a:extLst>
              <a:ext uri="{FF2B5EF4-FFF2-40B4-BE49-F238E27FC236}">
                <a16:creationId xmlns:a16="http://schemas.microsoft.com/office/drawing/2014/main" id="{74681D4D-CE2C-1F3F-9319-9768900884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701887"/>
              </p:ext>
            </p:extLst>
          </p:nvPr>
        </p:nvGraphicFramePr>
        <p:xfrm>
          <a:off x="4333436" y="6262658"/>
          <a:ext cx="4673331" cy="313578"/>
        </p:xfrm>
        <a:graphic>
          <a:graphicData uri="http://schemas.openxmlformats.org/drawingml/2006/table">
            <a:tbl>
              <a:tblPr firstRow="1" firstCol="1" bandRow="1"/>
              <a:tblGrid>
                <a:gridCol w="1370272">
                  <a:extLst>
                    <a:ext uri="{9D8B030D-6E8A-4147-A177-3AD203B41FA5}">
                      <a16:colId xmlns:a16="http://schemas.microsoft.com/office/drawing/2014/main" val="2293826140"/>
                    </a:ext>
                  </a:extLst>
                </a:gridCol>
                <a:gridCol w="3303059">
                  <a:extLst>
                    <a:ext uri="{9D8B030D-6E8A-4147-A177-3AD203B41FA5}">
                      <a16:colId xmlns:a16="http://schemas.microsoft.com/office/drawing/2014/main" val="1433370434"/>
                    </a:ext>
                  </a:extLst>
                </a:gridCol>
              </a:tblGrid>
              <a:tr h="165353">
                <a:tc>
                  <a:txBody>
                    <a:bodyPr/>
                    <a:lstStyle/>
                    <a:p>
                      <a:pPr algn="ctr"/>
                      <a:endParaRPr lang="tr-TR" sz="1000" b="0" i="0" dirty="0">
                        <a:effectLst/>
                        <a:latin typeface="GOTHAM-MEDIUM-TR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Module 8 - </a:t>
                      </a:r>
                      <a:r>
                        <a:rPr lang="tr-TR" sz="1000" b="1" dirty="0" err="1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Fintech </a:t>
                      </a:r>
                      <a:r>
                        <a:rPr lang="tr-TR" sz="1000" b="1" dirty="0">
                          <a:solidFill>
                            <a:schemeClr val="bg1"/>
                          </a:solidFill>
                          <a:effectLst/>
                          <a:latin typeface="Abadi" panose="020B0604020104020204" pitchFamily="34" charset="0"/>
                          <a:ea typeface="Calibri" panose="020F0502020204030204" pitchFamily="34" charset="0"/>
                        </a:rPr>
                        <a:t>and Ethics</a:t>
                      </a:r>
                      <a:endParaRPr lang="tr-TR" sz="1000" dirty="0">
                        <a:solidFill>
                          <a:schemeClr val="bg1"/>
                        </a:solidFill>
                        <a:effectLst/>
                        <a:latin typeface="Abadi" panose="020B0604020104020204" pitchFamily="34" charset="0"/>
                        <a:ea typeface="Calibri" panose="020F050202020403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00096"/>
                  </a:ext>
                </a:extLst>
              </a:tr>
              <a:tr h="148225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tr-TR" sz="800" b="0" i="0" kern="1200" dirty="0" err="1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Fintech </a:t>
                      </a:r>
                      <a:r>
                        <a:rPr lang="tr-TR" sz="800" b="0" i="0" kern="1200" dirty="0">
                          <a:solidFill>
                            <a:srgbClr val="002060"/>
                          </a:solidFill>
                          <a:effectLst/>
                          <a:latin typeface="GOTHAM-BOOK-TR" pitchFamily="2" charset="0"/>
                          <a:ea typeface="Calibri" panose="020F0502020204030204" pitchFamily="34" charset="0"/>
                          <a:cs typeface="+mn-cs"/>
                        </a:rPr>
                        <a:t>and Ethical Principles</a:t>
                      </a:r>
                    </a:p>
                  </a:txBody>
                  <a:tcPr marL="25267" marR="2526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050633"/>
                  </a:ext>
                </a:extLst>
              </a:tr>
            </a:tbl>
          </a:graphicData>
        </a:graphic>
      </p:graphicFrame>
      <p:sp>
        <p:nvSpPr>
          <p:cNvPr id="16" name="Metin kutusu 15">
            <a:extLst>
              <a:ext uri="{FF2B5EF4-FFF2-40B4-BE49-F238E27FC236}">
                <a16:creationId xmlns:a16="http://schemas.microsoft.com/office/drawing/2014/main" id="{E857E5D8-3A0F-2F90-0EA3-5541B3DA5883}"/>
              </a:ext>
            </a:extLst>
          </p:cNvPr>
          <p:cNvSpPr txBox="1"/>
          <p:nvPr/>
        </p:nvSpPr>
        <p:spPr>
          <a:xfrm>
            <a:off x="9020583" y="2611508"/>
            <a:ext cx="3185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latin typeface="GOTHAM-MEDIUM-TR" pitchFamily="2" charset="0"/>
              </a:rPr>
              <a:t>Total </a:t>
            </a:r>
          </a:p>
          <a:p>
            <a:pPr algn="ctr"/>
            <a:r>
              <a:rPr lang="tr-TR" sz="2400" dirty="0">
                <a:latin typeface="GOTHAM-MEDIUM-TR" pitchFamily="2" charset="0"/>
              </a:rPr>
              <a:t>Number of videos produced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B1AE1165-FF3E-E7D1-209B-394AE677A0C6}"/>
              </a:ext>
            </a:extLst>
          </p:cNvPr>
          <p:cNvSpPr txBox="1"/>
          <p:nvPr/>
        </p:nvSpPr>
        <p:spPr>
          <a:xfrm>
            <a:off x="8997714" y="3730993"/>
            <a:ext cx="3208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latin typeface="Gotham TR" pitchFamily="2" charset="0"/>
              </a:rPr>
              <a:t>8 Modules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2BF4674F-57E3-98DA-3D2B-C112AFE297DE}"/>
              </a:ext>
            </a:extLst>
          </p:cNvPr>
          <p:cNvSpPr txBox="1"/>
          <p:nvPr/>
        </p:nvSpPr>
        <p:spPr>
          <a:xfrm>
            <a:off x="9009673" y="4238824"/>
            <a:ext cx="3196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latin typeface="Gotham TR" pitchFamily="2" charset="0"/>
              </a:rPr>
              <a:t>48 Videos</a:t>
            </a: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38C140D8-5804-BCE0-4864-22D953BF0534}"/>
              </a:ext>
            </a:extLst>
          </p:cNvPr>
          <p:cNvSpPr/>
          <p:nvPr/>
        </p:nvSpPr>
        <p:spPr>
          <a:xfrm>
            <a:off x="9307773" y="3815439"/>
            <a:ext cx="2610852" cy="1115883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0" name="Grup 19">
            <a:extLst>
              <a:ext uri="{FF2B5EF4-FFF2-40B4-BE49-F238E27FC236}">
                <a16:creationId xmlns:a16="http://schemas.microsoft.com/office/drawing/2014/main" id="{2654CB7E-9870-BF27-BA73-327C7665297A}"/>
              </a:ext>
            </a:extLst>
          </p:cNvPr>
          <p:cNvGrpSpPr/>
          <p:nvPr/>
        </p:nvGrpSpPr>
        <p:grpSpPr>
          <a:xfrm>
            <a:off x="4333435" y="143050"/>
            <a:ext cx="1989637" cy="415873"/>
            <a:chOff x="4012891" y="1286193"/>
            <a:chExt cx="1989637" cy="415873"/>
          </a:xfrm>
        </p:grpSpPr>
        <p:sp>
          <p:nvSpPr>
            <p:cNvPr id="21" name="Alt Başlık 2">
              <a:extLst>
                <a:ext uri="{FF2B5EF4-FFF2-40B4-BE49-F238E27FC236}">
                  <a16:creationId xmlns:a16="http://schemas.microsoft.com/office/drawing/2014/main" id="{B5A4CC0D-1E85-0033-0F56-7E9F9F218459}"/>
                </a:ext>
              </a:extLst>
            </p:cNvPr>
            <p:cNvSpPr txBox="1">
              <a:spLocks/>
            </p:cNvSpPr>
            <p:nvPr/>
          </p:nvSpPr>
          <p:spPr>
            <a:xfrm>
              <a:off x="4012891" y="1357462"/>
              <a:ext cx="1527651" cy="2952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>
              <a:normAutofit fontScale="4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tr-TR" sz="2400" dirty="0">
                  <a:solidFill>
                    <a:schemeClr val="bg1"/>
                  </a:solidFill>
                </a:rPr>
                <a:t>  E-VIDEO CONTENTS</a:t>
              </a:r>
              <a:endParaRPr lang="tr-TR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22" name="Picture 20" descr="Video icon » SAT-7 UK">
              <a:extLst>
                <a:ext uri="{FF2B5EF4-FFF2-40B4-BE49-F238E27FC236}">
                  <a16:creationId xmlns:a16="http://schemas.microsoft.com/office/drawing/2014/main" id="{977BB628-2B08-0F15-1681-860F329433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6655" y="1286193"/>
              <a:ext cx="415873" cy="415873"/>
            </a:xfrm>
            <a:prstGeom prst="rect">
              <a:avLst/>
            </a:prstGeom>
            <a:noFill/>
            <a:scene3d>
              <a:camera prst="perspectiveRelaxedModerately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Dikdörtgen 22">
            <a:extLst>
              <a:ext uri="{FF2B5EF4-FFF2-40B4-BE49-F238E27FC236}">
                <a16:creationId xmlns:a16="http://schemas.microsoft.com/office/drawing/2014/main" id="{DC4A385F-1DE3-779F-93B0-056414F1FA6D}"/>
              </a:ext>
            </a:extLst>
          </p:cNvPr>
          <p:cNvSpPr/>
          <p:nvPr/>
        </p:nvSpPr>
        <p:spPr>
          <a:xfrm>
            <a:off x="161688" y="346837"/>
            <a:ext cx="1794343" cy="1115328"/>
          </a:xfrm>
          <a:prstGeom prst="rect">
            <a:avLst/>
          </a:prstGeom>
          <a:solidFill>
            <a:srgbClr val="131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4" name="Resim 23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0966853-743C-911D-DA51-1DA18EF8B6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688" y="526012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03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9B879C6B-2444-F3F6-5D8A-E403BAA5B4C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9B879C6B-2444-F3F6-5D8A-E403BAA5B4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617BB4DA-E107-B90A-D9D1-80FD10D68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55BD6B2-DCC2-795D-9B41-E4D46A8751EC}"/>
              </a:ext>
            </a:extLst>
          </p:cNvPr>
          <p:cNvSpPr txBox="1"/>
          <p:nvPr/>
        </p:nvSpPr>
        <p:spPr>
          <a:xfrm>
            <a:off x="523386" y="1737360"/>
            <a:ext cx="68266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Digital</a:t>
            </a:r>
          </a:p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Literacy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4C442B30-4E38-E416-A1FF-F10921682090}"/>
              </a:ext>
            </a:extLst>
          </p:cNvPr>
          <p:cNvSpPr/>
          <p:nvPr/>
        </p:nvSpPr>
        <p:spPr>
          <a:xfrm>
            <a:off x="604957" y="84517"/>
            <a:ext cx="79679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7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A5CB8100-1E0A-678B-D9BA-CED91EA04D34}"/>
              </a:ext>
            </a:extLst>
          </p:cNvPr>
          <p:cNvSpPr/>
          <p:nvPr/>
        </p:nvSpPr>
        <p:spPr>
          <a:xfrm>
            <a:off x="9195758" y="546182"/>
            <a:ext cx="2472856" cy="1191178"/>
          </a:xfrm>
          <a:prstGeom prst="rect">
            <a:avLst/>
          </a:prstGeom>
          <a:solidFill>
            <a:srgbClr val="1318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E135E38-1157-6339-A00E-CDCAC3B400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260" y="653038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3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D3B0FCC6-8900-2B2F-E1C4-D51E8D7E2AD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D3B0FCC6-8900-2B2F-E1C4-D51E8D7E2A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D5DD0C50-8006-AF06-3C91-13FBA566F6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E3D0BA73-A227-F124-7951-99D78B99155F}"/>
              </a:ext>
            </a:extLst>
          </p:cNvPr>
          <p:cNvSpPr txBox="1"/>
          <p:nvPr/>
        </p:nvSpPr>
        <p:spPr>
          <a:xfrm>
            <a:off x="174390" y="3152001"/>
            <a:ext cx="2823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3000" dirty="0">
                <a:solidFill>
                  <a:schemeClr val="bg1"/>
                </a:solidFill>
                <a:latin typeface="GOTHAM-MEDIUM-TR" pitchFamily="2" charset="0"/>
              </a:rPr>
              <a:t>Digital</a:t>
            </a:r>
          </a:p>
          <a:p>
            <a:pPr algn="r"/>
            <a:r>
              <a:rPr lang="tr-TR" sz="3000" dirty="0">
                <a:solidFill>
                  <a:schemeClr val="bg1"/>
                </a:solidFill>
                <a:latin typeface="GOTHAM-MEDIUM-TR" pitchFamily="2" charset="0"/>
              </a:rPr>
              <a:t>Literacy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F8743202-F3DF-69FF-5F09-BB224A15B464}"/>
              </a:ext>
            </a:extLst>
          </p:cNvPr>
          <p:cNvSpPr txBox="1"/>
          <p:nvPr/>
        </p:nvSpPr>
        <p:spPr>
          <a:xfrm>
            <a:off x="7733191" y="2184048"/>
            <a:ext cx="2547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TR" pitchFamily="2" charset="0"/>
                <a:ea typeface="Noto Sans" panose="020B0502040504020204" pitchFamily="34"/>
                <a:cs typeface="Noto Sans" panose="020B0502040504020204" pitchFamily="34"/>
              </a:rPr>
              <a:t>Advanced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E-Interest-Free Banking Certification Training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9FAB4704-2FCA-B239-C829-AC488447D6FA}"/>
              </a:ext>
            </a:extLst>
          </p:cNvPr>
          <p:cNvSpPr txBox="1"/>
          <p:nvPr/>
        </p:nvSpPr>
        <p:spPr>
          <a:xfrm>
            <a:off x="6096000" y="3273360"/>
            <a:ext cx="3558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Participatory Banking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Product Cards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13" name="Düz Bağlayıcı 12">
            <a:extLst>
              <a:ext uri="{FF2B5EF4-FFF2-40B4-BE49-F238E27FC236}">
                <a16:creationId xmlns:a16="http://schemas.microsoft.com/office/drawing/2014/main" id="{BD9EB2EA-5768-FA25-B577-2FBCC726378D}"/>
              </a:ext>
            </a:extLst>
          </p:cNvPr>
          <p:cNvCxnSpPr>
            <a:cxnSpLocks/>
          </p:cNvCxnSpPr>
          <p:nvPr/>
        </p:nvCxnSpPr>
        <p:spPr>
          <a:xfrm>
            <a:off x="4093909" y="1357462"/>
            <a:ext cx="0" cy="2952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DBDFBD2D-3B0F-DE01-3526-2B6F966DE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366912"/>
              </p:ext>
            </p:extLst>
          </p:nvPr>
        </p:nvGraphicFramePr>
        <p:xfrm>
          <a:off x="3990786" y="1086669"/>
          <a:ext cx="7362890" cy="56660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3121">
                  <a:extLst>
                    <a:ext uri="{9D8B030D-6E8A-4147-A177-3AD203B41FA5}">
                      <a16:colId xmlns:a16="http://schemas.microsoft.com/office/drawing/2014/main" val="243233827"/>
                    </a:ext>
                  </a:extLst>
                </a:gridCol>
                <a:gridCol w="842979">
                  <a:extLst>
                    <a:ext uri="{9D8B030D-6E8A-4147-A177-3AD203B41FA5}">
                      <a16:colId xmlns:a16="http://schemas.microsoft.com/office/drawing/2014/main" val="3877879205"/>
                    </a:ext>
                  </a:extLst>
                </a:gridCol>
                <a:gridCol w="692440">
                  <a:extLst>
                    <a:ext uri="{9D8B030D-6E8A-4147-A177-3AD203B41FA5}">
                      <a16:colId xmlns:a16="http://schemas.microsoft.com/office/drawing/2014/main" val="3770171468"/>
                    </a:ext>
                  </a:extLst>
                </a:gridCol>
                <a:gridCol w="3994517">
                  <a:extLst>
                    <a:ext uri="{9D8B030D-6E8A-4147-A177-3AD203B41FA5}">
                      <a16:colId xmlns:a16="http://schemas.microsoft.com/office/drawing/2014/main" val="959066093"/>
                    </a:ext>
                  </a:extLst>
                </a:gridCol>
                <a:gridCol w="959833">
                  <a:extLst>
                    <a:ext uri="{9D8B030D-6E8A-4147-A177-3AD203B41FA5}">
                      <a16:colId xmlns:a16="http://schemas.microsoft.com/office/drawing/2014/main" val="3446150085"/>
                    </a:ext>
                  </a:extLst>
                </a:gridCol>
              </a:tblGrid>
              <a:tr h="2647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MODULE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TOPIC 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VIDEO NO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TRAINING TOPIC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</a:rPr>
                        <a:t>NUMBER OF VIDEOS 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782902"/>
                  </a:ext>
                </a:extLst>
              </a:tr>
              <a:tr h="162248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MODULE 1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vert="vert" anchor="ctr">
                    <a:solidFill>
                      <a:srgbClr val="002060"/>
                    </a:solidFill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b="1" dirty="0">
                          <a:effectLst/>
                        </a:rPr>
                        <a:t>PARTICIPATION</a:t>
                      </a:r>
                      <a:br>
                        <a:rPr lang="tr-TR" sz="1000" b="1" dirty="0">
                          <a:effectLst/>
                        </a:rPr>
                      </a:br>
                      <a:r>
                        <a:rPr lang="tr-TR" sz="1000" b="1" dirty="0">
                          <a:effectLst/>
                        </a:rPr>
                        <a:t>BANKING </a:t>
                      </a:r>
                      <a:endParaRPr lang="tr-TR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 dirty="0">
                          <a:effectLst/>
                        </a:rPr>
                        <a:t>1</a:t>
                      </a:r>
                      <a:endParaRPr lang="tr-TR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</a:rPr>
                        <a:t>What are the differences between Participation Banks and Interest-Based Banks?</a:t>
                      </a:r>
                      <a:endParaRPr lang="tr-T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>
                          <a:effectLst/>
                        </a:rPr>
                        <a:t> VIDEO -1</a:t>
                      </a:r>
                      <a:endParaRPr lang="tr-TR" sz="60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1451129674"/>
                  </a:ext>
                </a:extLst>
              </a:tr>
              <a:tr h="19632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 dirty="0">
                          <a:effectLst/>
                        </a:rPr>
                        <a:t>2</a:t>
                      </a:r>
                      <a:endParaRPr lang="tr-TR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</a:rPr>
                        <a:t>Participation Banking – Islamic Finance </a:t>
                      </a:r>
                      <a:endParaRPr lang="tr-T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 dirty="0">
                          <a:effectLst/>
                        </a:rPr>
                        <a:t> VIDEO -1</a:t>
                      </a:r>
                      <a:br>
                        <a:rPr lang="tr-TR" sz="600" dirty="0">
                          <a:effectLst/>
                        </a:rPr>
                      </a:br>
                      <a:r>
                        <a:rPr lang="tr-TR" sz="600" dirty="0">
                          <a:effectLst/>
                        </a:rPr>
                        <a:t>(VIDEO 1 – 4 videos)</a:t>
                      </a:r>
                      <a:endParaRPr lang="tr-TR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333459179"/>
                  </a:ext>
                </a:extLst>
              </a:tr>
              <a:tr h="14580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 dirty="0">
                          <a:effectLst/>
                        </a:rPr>
                        <a:t>3</a:t>
                      </a:r>
                      <a:endParaRPr lang="tr-TR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</a:rPr>
                        <a:t>Opening an Account at Participation Banks </a:t>
                      </a:r>
                      <a:endParaRPr lang="tr-T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>
                          <a:effectLst/>
                        </a:rPr>
                        <a:t> VIDEO -1</a:t>
                      </a:r>
                      <a:endParaRPr lang="tr-TR" sz="60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2045039244"/>
                  </a:ext>
                </a:extLst>
              </a:tr>
              <a:tr h="158771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 dirty="0">
                          <a:effectLst/>
                        </a:rPr>
                        <a:t>4</a:t>
                      </a:r>
                      <a:endParaRPr lang="tr-TR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</a:rPr>
                        <a:t>Digital Banking Customer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>
                          <a:effectLst/>
                        </a:rPr>
                        <a:t> VIDEO -2</a:t>
                      </a:r>
                      <a:endParaRPr lang="tr-TR" sz="60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71011013"/>
                  </a:ext>
                </a:extLst>
              </a:tr>
              <a:tr h="16147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 dirty="0">
                          <a:effectLst/>
                        </a:rPr>
                        <a:t>5</a:t>
                      </a:r>
                      <a:endParaRPr lang="tr-TR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</a:rPr>
                        <a:t>How to Send Money with Participation Banking FAST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>
                          <a:effectLst/>
                        </a:rPr>
                        <a:t> VIDEO -3</a:t>
                      </a:r>
                      <a:endParaRPr lang="tr-TR" sz="60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2138763256"/>
                  </a:ext>
                </a:extLst>
              </a:tr>
              <a:tr h="171906">
                <a:tc row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MODULE 2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vert="vert" anchor="ctr">
                    <a:solidFill>
                      <a:srgbClr val="002060"/>
                    </a:solidFill>
                  </a:tcPr>
                </a:tc>
                <a:tc rowSpan="9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b="1" dirty="0">
                          <a:effectLst/>
                        </a:rPr>
                        <a:t>DIGITAL </a:t>
                      </a:r>
                      <a:br>
                        <a:rPr lang="tr-TR" sz="1000" b="1" dirty="0">
                          <a:effectLst/>
                        </a:rPr>
                      </a:br>
                      <a:r>
                        <a:rPr lang="tr-TR" sz="1000" b="1" dirty="0">
                          <a:effectLst/>
                        </a:rPr>
                        <a:t>FINANCE </a:t>
                      </a:r>
                      <a:endParaRPr lang="tr-TR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 dirty="0">
                          <a:effectLst/>
                        </a:rPr>
                        <a:t>1</a:t>
                      </a:r>
                      <a:endParaRPr lang="tr-TR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</a:rPr>
                        <a:t>Digital Banking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>
                          <a:effectLst/>
                        </a:rPr>
                        <a:t> VIDEO -1 </a:t>
                      </a:r>
                      <a:endParaRPr lang="tr-TR" sz="60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2850390359"/>
                  </a:ext>
                </a:extLst>
              </a:tr>
              <a:tr h="16054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 dirty="0">
                          <a:effectLst/>
                        </a:rPr>
                        <a:t>2</a:t>
                      </a:r>
                      <a:endParaRPr lang="tr-TR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</a:rPr>
                        <a:t>Service Banking or Banking as a Service: What Does It Mean?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>
                          <a:effectLst/>
                        </a:rPr>
                        <a:t> VIDEO -2</a:t>
                      </a:r>
                      <a:endParaRPr lang="tr-TR" sz="60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2035408824"/>
                  </a:ext>
                </a:extLst>
              </a:tr>
              <a:tr h="2884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 dirty="0">
                          <a:effectLst/>
                        </a:rPr>
                        <a:t>3</a:t>
                      </a:r>
                      <a:endParaRPr lang="tr-TR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</a:rPr>
                        <a:t>Remote Customer Acquisition 1-2-3-4</a:t>
                      </a:r>
                      <a:br>
                        <a:rPr lang="tr-TR" sz="800" dirty="0">
                          <a:effectLst/>
                        </a:rPr>
                      </a:br>
                      <a:r>
                        <a:rPr lang="tr-TR" sz="800" dirty="0">
                          <a:effectLst/>
                        </a:rPr>
                        <a:t>DIGITAL ONBOARDING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 dirty="0">
                          <a:effectLst/>
                        </a:rPr>
                        <a:t> VIDEO -3 </a:t>
                      </a:r>
                      <a:br>
                        <a:rPr lang="tr-TR" sz="600" dirty="0">
                          <a:effectLst/>
                        </a:rPr>
                      </a:br>
                      <a:r>
                        <a:rPr lang="tr-TR" sz="600" dirty="0">
                          <a:effectLst/>
                        </a:rPr>
                        <a:t>(VIDEO 3 5 ITEMS)</a:t>
                      </a:r>
                      <a:endParaRPr lang="tr-TR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1861845298"/>
                  </a:ext>
                </a:extLst>
              </a:tr>
              <a:tr h="15444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 dirty="0">
                          <a:effectLst/>
                        </a:rPr>
                        <a:t>4</a:t>
                      </a:r>
                      <a:endParaRPr lang="tr-TR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</a:rPr>
                        <a:t>CBDC Digital Currency/Central Bank Digital Currency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>
                          <a:effectLst/>
                        </a:rPr>
                        <a:t> VIDEO -4</a:t>
                      </a:r>
                      <a:endParaRPr lang="tr-TR" sz="60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3635699093"/>
                  </a:ext>
                </a:extLst>
              </a:tr>
              <a:tr h="19632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 dirty="0">
                          <a:effectLst/>
                        </a:rPr>
                        <a:t>5</a:t>
                      </a:r>
                      <a:endParaRPr lang="tr-TR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</a:rPr>
                        <a:t>Fintech 1-2-3-4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 dirty="0">
                          <a:effectLst/>
                        </a:rPr>
                        <a:t> VIDEO -5 </a:t>
                      </a:r>
                      <a:br>
                        <a:rPr lang="tr-TR" sz="600" dirty="0">
                          <a:effectLst/>
                        </a:rPr>
                      </a:br>
                      <a:r>
                        <a:rPr lang="tr-TR" sz="600" dirty="0">
                          <a:effectLst/>
                        </a:rPr>
                        <a:t>(VIDEO 5 - 4 ITEMS)</a:t>
                      </a:r>
                      <a:endParaRPr lang="tr-TR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495049058"/>
                  </a:ext>
                </a:extLst>
              </a:tr>
              <a:tr h="12793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>
                          <a:effectLst/>
                        </a:rPr>
                        <a:t>6</a:t>
                      </a:r>
                      <a:endParaRPr lang="tr-TR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</a:rPr>
                        <a:t>Integrated Finance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>
                          <a:effectLst/>
                        </a:rPr>
                        <a:t> VIDEO -6</a:t>
                      </a:r>
                      <a:endParaRPr lang="tr-TR" sz="60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1910425437"/>
                  </a:ext>
                </a:extLst>
              </a:tr>
              <a:tr h="15529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 dirty="0">
                          <a:effectLst/>
                        </a:rPr>
                        <a:t>7</a:t>
                      </a:r>
                      <a:endParaRPr lang="tr-TR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</a:rPr>
                        <a:t>BNPL (Buy </a:t>
                      </a:r>
                      <a:r>
                        <a:rPr lang="tr-TR" sz="800" dirty="0" err="1">
                          <a:effectLst/>
                        </a:rPr>
                        <a:t>Now </a:t>
                      </a:r>
                      <a:r>
                        <a:rPr lang="tr-TR" sz="800" dirty="0">
                          <a:effectLst/>
                        </a:rPr>
                        <a:t>Pay </a:t>
                      </a:r>
                      <a:r>
                        <a:rPr lang="tr-TR" sz="800" dirty="0" err="1">
                          <a:effectLst/>
                        </a:rPr>
                        <a:t>Later</a:t>
                      </a:r>
                      <a:r>
                        <a:rPr lang="tr-TR" sz="800" dirty="0">
                          <a:effectLst/>
                        </a:rPr>
                        <a:t>)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>
                          <a:effectLst/>
                        </a:rPr>
                        <a:t> VIDEO -7</a:t>
                      </a:r>
                      <a:endParaRPr lang="tr-TR" sz="60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431392507"/>
                  </a:ext>
                </a:extLst>
              </a:tr>
              <a:tr h="15761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b="1" dirty="0">
                          <a:effectLst/>
                        </a:rPr>
                        <a:t>8</a:t>
                      </a:r>
                      <a:endParaRPr lang="tr-TR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800" dirty="0" err="1">
                          <a:effectLst/>
                        </a:rPr>
                        <a:t>What is </a:t>
                      </a:r>
                      <a:r>
                        <a:rPr lang="en-US" sz="800" dirty="0">
                          <a:effectLst/>
                        </a:rPr>
                        <a:t>KVKK (</a:t>
                      </a:r>
                      <a:r>
                        <a:rPr lang="en-US" sz="800" dirty="0" err="1">
                          <a:effectLst/>
                        </a:rPr>
                        <a:t>Personal Data Protection Law</a:t>
                      </a:r>
                      <a:r>
                        <a:rPr lang="en-US" sz="800" dirty="0">
                          <a:effectLst/>
                        </a:rPr>
                        <a:t>)?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>
                          <a:effectLst/>
                        </a:rPr>
                        <a:t> VIDEO -8</a:t>
                      </a:r>
                      <a:endParaRPr lang="tr-TR" sz="60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2274863111"/>
                  </a:ext>
                </a:extLst>
              </a:tr>
              <a:tr h="12979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 dirty="0">
                          <a:effectLst/>
                        </a:rPr>
                        <a:t>9</a:t>
                      </a:r>
                      <a:endParaRPr lang="tr-TR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</a:rPr>
                        <a:t>AML Decision on Preventing Money Laundering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>
                          <a:effectLst/>
                        </a:rPr>
                        <a:t> VIDEO -9</a:t>
                      </a:r>
                      <a:endParaRPr lang="tr-TR" sz="60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908112637"/>
                  </a:ext>
                </a:extLst>
              </a:tr>
              <a:tr h="127932">
                <a:tc row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MODULE 3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vert="vert" anchor="ctr">
                    <a:solidFill>
                      <a:srgbClr val="002060"/>
                    </a:solidFill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b="1" dirty="0">
                          <a:effectLst/>
                        </a:rPr>
                        <a:t>Financial Applications</a:t>
                      </a:r>
                      <a:endParaRPr lang="tr-TR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>
                          <a:effectLst/>
                        </a:rPr>
                        <a:t>1</a:t>
                      </a:r>
                      <a:endParaRPr lang="tr-TR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</a:rPr>
                        <a:t>Next Generation Banking</a:t>
                      </a:r>
                      <a:endParaRPr lang="tr-T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>
                          <a:effectLst/>
                        </a:rPr>
                        <a:t> VIDEO -1 </a:t>
                      </a:r>
                      <a:endParaRPr lang="tr-TR" sz="60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772455235"/>
                  </a:ext>
                </a:extLst>
              </a:tr>
              <a:tr h="19632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>
                          <a:effectLst/>
                        </a:rPr>
                        <a:t>2 </a:t>
                      </a:r>
                      <a:endParaRPr lang="tr-TR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</a:rPr>
                        <a:t>Open Banking API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 dirty="0">
                          <a:effectLst/>
                        </a:rPr>
                        <a:t> VIDEO -2 </a:t>
                      </a:r>
                      <a:br>
                        <a:rPr lang="tr-TR" sz="600" dirty="0">
                          <a:effectLst/>
                        </a:rPr>
                      </a:br>
                      <a:r>
                        <a:rPr lang="tr-TR" sz="600" dirty="0">
                          <a:effectLst/>
                        </a:rPr>
                        <a:t>(VIDEO 2 - 2 ITEMS)</a:t>
                      </a:r>
                      <a:endParaRPr lang="tr-TR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2526299005"/>
                  </a:ext>
                </a:extLst>
              </a:tr>
              <a:tr h="16804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 dirty="0">
                          <a:effectLst/>
                        </a:rPr>
                        <a:t>3</a:t>
                      </a:r>
                      <a:endParaRPr lang="tr-TR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>
                          <a:effectLst/>
                        </a:rPr>
                        <a:t>Payment Initiation Services (PISP) &amp; Account Information Services (AISP) in Turkey</a:t>
                      </a:r>
                      <a:endParaRPr lang="tr-T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>
                          <a:effectLst/>
                        </a:rPr>
                        <a:t> VIDEO -3</a:t>
                      </a:r>
                      <a:endParaRPr lang="tr-TR" sz="60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4247988220"/>
                  </a:ext>
                </a:extLst>
              </a:tr>
              <a:tr h="19632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 dirty="0">
                          <a:effectLst/>
                        </a:rPr>
                        <a:t>4</a:t>
                      </a:r>
                      <a:endParaRPr lang="tr-TR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</a:rPr>
                        <a:t>FAST - Instant and Continuous Fund Transfer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 dirty="0">
                          <a:effectLst/>
                        </a:rPr>
                        <a:t> VIDEO -4</a:t>
                      </a:r>
                      <a:br>
                        <a:rPr lang="tr-TR" sz="600" dirty="0">
                          <a:effectLst/>
                        </a:rPr>
                      </a:br>
                      <a:r>
                        <a:rPr lang="tr-TR" sz="600" dirty="0">
                          <a:effectLst/>
                        </a:rPr>
                        <a:t>Revised. </a:t>
                      </a:r>
                      <a:endParaRPr lang="tr-TR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2548905089"/>
                  </a:ext>
                </a:extLst>
              </a:tr>
              <a:tr h="12793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>
                          <a:effectLst/>
                        </a:rPr>
                        <a:t>5</a:t>
                      </a:r>
                      <a:endParaRPr lang="tr-TR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 err="1">
                          <a:effectLst/>
                        </a:rPr>
                        <a:t>Super</a:t>
                      </a:r>
                      <a:r>
                        <a:rPr lang="tr-TR" sz="800" dirty="0">
                          <a:effectLst/>
                        </a:rPr>
                        <a:t> App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>
                          <a:effectLst/>
                        </a:rPr>
                        <a:t> VIDEO -5</a:t>
                      </a:r>
                      <a:endParaRPr lang="tr-TR" sz="60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15580172"/>
                  </a:ext>
                </a:extLst>
              </a:tr>
              <a:tr h="12793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 dirty="0">
                          <a:effectLst/>
                        </a:rPr>
                        <a:t>6</a:t>
                      </a:r>
                      <a:endParaRPr lang="tr-TR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</a:rPr>
                        <a:t>Crowdfunding 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>
                          <a:effectLst/>
                        </a:rPr>
                        <a:t> VIDEO -6</a:t>
                      </a:r>
                      <a:endParaRPr lang="tr-TR" sz="60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1962175879"/>
                  </a:ext>
                </a:extLst>
              </a:tr>
              <a:tr h="22019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 dirty="0">
                          <a:effectLst/>
                        </a:rPr>
                        <a:t>7</a:t>
                      </a:r>
                      <a:endParaRPr lang="tr-TR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</a:rPr>
                        <a:t>DEFI </a:t>
                      </a:r>
                      <a:r>
                        <a:rPr lang="tr-TR" sz="800" dirty="0" err="1">
                          <a:effectLst/>
                        </a:rPr>
                        <a:t>Decentralized </a:t>
                      </a:r>
                      <a:r>
                        <a:rPr lang="tr-TR" sz="800" dirty="0">
                          <a:effectLst/>
                        </a:rPr>
                        <a:t>Finance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>
                          <a:effectLst/>
                        </a:rPr>
                        <a:t> VIDEO -7</a:t>
                      </a:r>
                      <a:endParaRPr lang="tr-TR" sz="60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310571768"/>
                  </a:ext>
                </a:extLst>
              </a:tr>
              <a:tr h="183882">
                <a:tc row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MODULE 4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vert="vert" anchor="ctr">
                    <a:solidFill>
                      <a:srgbClr val="002060"/>
                    </a:solidFill>
                  </a:tcPr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b="1" dirty="0">
                          <a:effectLst/>
                        </a:rPr>
                        <a:t>NEW</a:t>
                      </a:r>
                      <a:br>
                        <a:rPr lang="tr-TR" sz="1000" b="1" dirty="0">
                          <a:effectLst/>
                        </a:rPr>
                      </a:br>
                      <a:r>
                        <a:rPr lang="tr-TR" sz="1000" b="1" dirty="0">
                          <a:effectLst/>
                        </a:rPr>
                        <a:t>TECHNOLOGIES </a:t>
                      </a:r>
                      <a:endParaRPr lang="tr-TR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 dirty="0">
                          <a:effectLst/>
                        </a:rPr>
                        <a:t>1</a:t>
                      </a:r>
                      <a:endParaRPr lang="tr-TR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</a:rPr>
                        <a:t>Robotic Advisor – Virtual Assistant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>
                          <a:effectLst/>
                        </a:rPr>
                        <a:t> VIDEO -1 </a:t>
                      </a:r>
                      <a:endParaRPr lang="tr-TR" sz="60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1159317566"/>
                  </a:ext>
                </a:extLst>
              </a:tr>
              <a:tr h="13250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>
                          <a:effectLst/>
                        </a:rPr>
                        <a:t>2</a:t>
                      </a:r>
                      <a:endParaRPr lang="tr-TR" sz="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</a:rPr>
                        <a:t>Big Data 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>
                          <a:effectLst/>
                        </a:rPr>
                        <a:t> VIDEO -2</a:t>
                      </a:r>
                      <a:endParaRPr lang="tr-TR" sz="60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3934227546"/>
                  </a:ext>
                </a:extLst>
              </a:tr>
              <a:tr h="154136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 dirty="0">
                          <a:effectLst/>
                        </a:rPr>
                        <a:t>3</a:t>
                      </a:r>
                      <a:endParaRPr lang="tr-TR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</a:rPr>
                        <a:t>Artificial Intelligence 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>
                          <a:effectLst/>
                        </a:rPr>
                        <a:t> VIDEO -3</a:t>
                      </a:r>
                      <a:endParaRPr lang="tr-TR" sz="60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4113929236"/>
                  </a:ext>
                </a:extLst>
              </a:tr>
              <a:tr h="19632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 dirty="0">
                          <a:effectLst/>
                        </a:rPr>
                        <a:t>4</a:t>
                      </a:r>
                      <a:endParaRPr lang="tr-TR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</a:rPr>
                        <a:t>Blockchain 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 dirty="0">
                          <a:effectLst/>
                        </a:rPr>
                        <a:t> VIDEO -4</a:t>
                      </a:r>
                      <a:br>
                        <a:rPr lang="tr-TR" sz="600" dirty="0">
                          <a:effectLst/>
                        </a:rPr>
                      </a:br>
                      <a:r>
                        <a:rPr lang="tr-TR" sz="600" dirty="0">
                          <a:effectLst/>
                        </a:rPr>
                        <a:t>(VIDEO 4 - 3 ITEMS)</a:t>
                      </a:r>
                      <a:endParaRPr lang="tr-TR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1670409275"/>
                  </a:ext>
                </a:extLst>
              </a:tr>
              <a:tr h="26874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 dirty="0">
                          <a:effectLst/>
                        </a:rPr>
                        <a:t>4</a:t>
                      </a:r>
                      <a:endParaRPr lang="tr-TR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</a:rPr>
                        <a:t>Cryptocurrencies 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 dirty="0">
                          <a:effectLst/>
                        </a:rPr>
                        <a:t> VIDEO -4 </a:t>
                      </a:r>
                      <a:br>
                        <a:rPr lang="tr-TR" sz="600" dirty="0">
                          <a:effectLst/>
                        </a:rPr>
                      </a:br>
                      <a:r>
                        <a:rPr lang="tr-TR" sz="600" dirty="0">
                          <a:effectLst/>
                        </a:rPr>
                        <a:t>VIDEO 4 - 2 ITEMS)</a:t>
                      </a:r>
                      <a:endParaRPr lang="tr-TR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1378688054"/>
                  </a:ext>
                </a:extLst>
              </a:tr>
              <a:tr h="19632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 dirty="0">
                          <a:effectLst/>
                        </a:rPr>
                        <a:t>6 </a:t>
                      </a:r>
                      <a:endParaRPr lang="tr-TR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 err="1">
                          <a:effectLst/>
                        </a:rPr>
                        <a:t>Metaverse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 dirty="0">
                          <a:effectLst/>
                        </a:rPr>
                        <a:t> VIDEO -6</a:t>
                      </a:r>
                      <a:br>
                        <a:rPr lang="tr-TR" sz="600" dirty="0">
                          <a:effectLst/>
                        </a:rPr>
                      </a:br>
                      <a:r>
                        <a:rPr lang="tr-TR" sz="600" dirty="0">
                          <a:effectLst/>
                        </a:rPr>
                        <a:t>(VIDEO 6 – 2 items)</a:t>
                      </a:r>
                      <a:endParaRPr lang="tr-TR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3184232492"/>
                  </a:ext>
                </a:extLst>
              </a:tr>
              <a:tr h="12793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 dirty="0">
                          <a:effectLst/>
                        </a:rPr>
                        <a:t>7</a:t>
                      </a:r>
                      <a:endParaRPr lang="tr-TR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</a:rPr>
                        <a:t>NFT (</a:t>
                      </a:r>
                      <a:r>
                        <a:rPr lang="tr-TR" sz="800" dirty="0" err="1">
                          <a:effectLst/>
                        </a:rPr>
                        <a:t>Non-Fungible Tokens</a:t>
                      </a:r>
                      <a:r>
                        <a:rPr lang="tr-TR" sz="800" dirty="0">
                          <a:effectLst/>
                        </a:rPr>
                        <a:t>)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 dirty="0">
                          <a:effectLst/>
                        </a:rPr>
                        <a:t> VIDEO -7</a:t>
                      </a:r>
                      <a:endParaRPr lang="tr-TR" sz="600" dirty="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1772056108"/>
                  </a:ext>
                </a:extLst>
              </a:tr>
              <a:tr h="12793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 dirty="0">
                          <a:effectLst/>
                        </a:rPr>
                        <a:t>8</a:t>
                      </a:r>
                      <a:endParaRPr lang="tr-TR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</a:rPr>
                        <a:t>P2P Finance 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 dirty="0">
                          <a:effectLst/>
                        </a:rPr>
                        <a:t> VIDEO -8</a:t>
                      </a:r>
                      <a:endParaRPr lang="tr-TR" sz="600" dirty="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2822242376"/>
                  </a:ext>
                </a:extLst>
              </a:tr>
              <a:tr h="12793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900" dirty="0">
                          <a:effectLst/>
                        </a:rPr>
                        <a:t>MODULE 5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vert="vert" anchor="ctr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b="1" dirty="0">
                          <a:effectLst/>
                        </a:rPr>
                        <a:t>CARD PAYMENT SYSTEMS   </a:t>
                      </a:r>
                      <a:endParaRPr lang="tr-TR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 dirty="0">
                          <a:effectLst/>
                        </a:rPr>
                        <a:t>1</a:t>
                      </a:r>
                      <a:endParaRPr lang="tr-TR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</a:rPr>
                        <a:t>Types of Banks 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600" dirty="0">
                          <a:effectLst/>
                        </a:rPr>
                        <a:t> VIDEO -1</a:t>
                      </a:r>
                      <a:endParaRPr lang="tr-TR" sz="600" dirty="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233702519"/>
                  </a:ext>
                </a:extLst>
              </a:tr>
              <a:tr h="3355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Historical Development of Card Payment Systems in Turkey and the New Era</a:t>
                      </a: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VIDEO -2</a:t>
                      </a:r>
                      <a:br>
                        <a:rPr lang="tr-TR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tr-TR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(VIDEO 5 – 2 items)</a:t>
                      </a: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2771562129"/>
                  </a:ext>
                </a:extLst>
              </a:tr>
            </a:tbl>
          </a:graphicData>
        </a:graphic>
      </p:graphicFrame>
      <p:grpSp>
        <p:nvGrpSpPr>
          <p:cNvPr id="2" name="Grup 1">
            <a:extLst>
              <a:ext uri="{FF2B5EF4-FFF2-40B4-BE49-F238E27FC236}">
                <a16:creationId xmlns:a16="http://schemas.microsoft.com/office/drawing/2014/main" id="{E2769C6E-9817-D81B-A778-38431BE74328}"/>
              </a:ext>
            </a:extLst>
          </p:cNvPr>
          <p:cNvGrpSpPr/>
          <p:nvPr/>
        </p:nvGrpSpPr>
        <p:grpSpPr>
          <a:xfrm>
            <a:off x="4333435" y="143050"/>
            <a:ext cx="1989637" cy="415873"/>
            <a:chOff x="4012891" y="1286193"/>
            <a:chExt cx="1989637" cy="415873"/>
          </a:xfrm>
        </p:grpSpPr>
        <p:sp>
          <p:nvSpPr>
            <p:cNvPr id="3" name="Alt Başlık 2">
              <a:extLst>
                <a:ext uri="{FF2B5EF4-FFF2-40B4-BE49-F238E27FC236}">
                  <a16:creationId xmlns:a16="http://schemas.microsoft.com/office/drawing/2014/main" id="{B938650A-8336-81A0-2D9D-24A5E4226EC3}"/>
                </a:ext>
              </a:extLst>
            </p:cNvPr>
            <p:cNvSpPr txBox="1">
              <a:spLocks/>
            </p:cNvSpPr>
            <p:nvPr/>
          </p:nvSpPr>
          <p:spPr>
            <a:xfrm>
              <a:off x="4012891" y="1357462"/>
              <a:ext cx="1527651" cy="2952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>
              <a:normAutofit fontScale="4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tr-TR" sz="2400" dirty="0">
                  <a:solidFill>
                    <a:schemeClr val="bg1"/>
                  </a:solidFill>
                </a:rPr>
                <a:t>  E-VIDEO CONTENTS</a:t>
              </a:r>
              <a:endParaRPr lang="tr-TR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5" name="Picture 20" descr="Video icon » SAT-7 UK">
              <a:extLst>
                <a:ext uri="{FF2B5EF4-FFF2-40B4-BE49-F238E27FC236}">
                  <a16:creationId xmlns:a16="http://schemas.microsoft.com/office/drawing/2014/main" id="{1EBFC0F4-3E5F-5F8B-5932-CEF653064B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6655" y="1286193"/>
              <a:ext cx="415873" cy="415873"/>
            </a:xfrm>
            <a:prstGeom prst="rect">
              <a:avLst/>
            </a:prstGeom>
            <a:noFill/>
            <a:scene3d>
              <a:camera prst="perspectiveRelaxedModerately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Dikdörtgen 7">
            <a:extLst>
              <a:ext uri="{FF2B5EF4-FFF2-40B4-BE49-F238E27FC236}">
                <a16:creationId xmlns:a16="http://schemas.microsoft.com/office/drawing/2014/main" id="{E564E4AE-E3BA-2C2E-3690-B85FDA5C75DE}"/>
              </a:ext>
            </a:extLst>
          </p:cNvPr>
          <p:cNvSpPr/>
          <p:nvPr/>
        </p:nvSpPr>
        <p:spPr>
          <a:xfrm>
            <a:off x="161688" y="346837"/>
            <a:ext cx="1794343" cy="1115328"/>
          </a:xfrm>
          <a:prstGeom prst="rect">
            <a:avLst/>
          </a:prstGeom>
          <a:solidFill>
            <a:srgbClr val="131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Resim 8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7D49357-DE75-E119-E3F9-A4885B6E6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688" y="526012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07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9B879C6B-2444-F3F6-5D8A-E403BAA5B4C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9B879C6B-2444-F3F6-5D8A-E403BAA5B4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617BB4DA-E107-B90A-D9D1-80FD10D68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55BD6B2-DCC2-795D-9B41-E4D46A8751EC}"/>
              </a:ext>
            </a:extLst>
          </p:cNvPr>
          <p:cNvSpPr txBox="1"/>
          <p:nvPr/>
        </p:nvSpPr>
        <p:spPr>
          <a:xfrm>
            <a:off x="523386" y="1737360"/>
            <a:ext cx="68266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500" b="1" dirty="0" err="1">
                <a:solidFill>
                  <a:schemeClr val="bg1"/>
                </a:solidFill>
                <a:latin typeface="Gotham TR" pitchFamily="2" charset="0"/>
              </a:rPr>
              <a:t>Sectoral </a:t>
            </a:r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Experiences</a:t>
            </a:r>
          </a:p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Interviews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EA6CFCC6-5402-AAEA-C7F7-59DEABFF14FE}"/>
              </a:ext>
            </a:extLst>
          </p:cNvPr>
          <p:cNvSpPr/>
          <p:nvPr/>
        </p:nvSpPr>
        <p:spPr>
          <a:xfrm>
            <a:off x="604957" y="84517"/>
            <a:ext cx="79679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8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2EDC2AFF-0048-C789-EA70-58C587FE746E}"/>
              </a:ext>
            </a:extLst>
          </p:cNvPr>
          <p:cNvSpPr/>
          <p:nvPr/>
        </p:nvSpPr>
        <p:spPr>
          <a:xfrm>
            <a:off x="9195758" y="546182"/>
            <a:ext cx="2472856" cy="1191178"/>
          </a:xfrm>
          <a:prstGeom prst="rect">
            <a:avLst/>
          </a:prstGeom>
          <a:solidFill>
            <a:srgbClr val="1318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686BBE9-577F-6802-CE13-BF0B5379E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260" y="653038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72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D3B0FCC6-8900-2B2F-E1C4-D51E8D7E2AD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D3B0FCC6-8900-2B2F-E1C4-D51E8D7E2A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D5DD0C50-8006-AF06-3C91-13FBA566F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E3D0BA73-A227-F124-7951-99D78B99155F}"/>
              </a:ext>
            </a:extLst>
          </p:cNvPr>
          <p:cNvSpPr txBox="1"/>
          <p:nvPr/>
        </p:nvSpPr>
        <p:spPr>
          <a:xfrm>
            <a:off x="136825" y="2796306"/>
            <a:ext cx="2823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3200" dirty="0" err="1">
                <a:solidFill>
                  <a:schemeClr val="bg1"/>
                </a:solidFill>
                <a:latin typeface="GOTHAM-MEDIUM-TR" pitchFamily="2" charset="0"/>
              </a:rPr>
              <a:t>Sectoral </a:t>
            </a:r>
            <a:r>
              <a:rPr lang="tr-TR" sz="3200" dirty="0">
                <a:solidFill>
                  <a:schemeClr val="bg1"/>
                </a:solidFill>
                <a:latin typeface="GOTHAM-MEDIUM-TR" pitchFamily="2" charset="0"/>
              </a:rPr>
              <a:t>Experiences</a:t>
            </a:r>
          </a:p>
          <a:p>
            <a:pPr algn="r"/>
            <a:r>
              <a:rPr lang="tr-TR" sz="3200" dirty="0">
                <a:solidFill>
                  <a:schemeClr val="bg1"/>
                </a:solidFill>
                <a:latin typeface="GOTHAM-MEDIUM-TR" pitchFamily="2" charset="0"/>
              </a:rPr>
              <a:t>Interviews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F8743202-F3DF-69FF-5F09-BB224A15B464}"/>
              </a:ext>
            </a:extLst>
          </p:cNvPr>
          <p:cNvSpPr txBox="1"/>
          <p:nvPr/>
        </p:nvSpPr>
        <p:spPr>
          <a:xfrm>
            <a:off x="7733191" y="2184048"/>
            <a:ext cx="2547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TR" pitchFamily="2" charset="0"/>
                <a:ea typeface="Noto Sans" panose="020B0502040504020204" pitchFamily="34"/>
                <a:cs typeface="Noto Sans" panose="020B0502040504020204" pitchFamily="34"/>
              </a:rPr>
              <a:t>Advanced Level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E-Interest-Free Banking Certification Training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9FAB4704-2FCA-B239-C829-AC488447D6FA}"/>
              </a:ext>
            </a:extLst>
          </p:cNvPr>
          <p:cNvSpPr txBox="1"/>
          <p:nvPr/>
        </p:nvSpPr>
        <p:spPr>
          <a:xfrm>
            <a:off x="6096000" y="3273360"/>
            <a:ext cx="3558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Participatory Banking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Product Cards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13" name="Düz Bağlayıcı 12">
            <a:extLst>
              <a:ext uri="{FF2B5EF4-FFF2-40B4-BE49-F238E27FC236}">
                <a16:creationId xmlns:a16="http://schemas.microsoft.com/office/drawing/2014/main" id="{BD9EB2EA-5768-FA25-B577-2FBCC726378D}"/>
              </a:ext>
            </a:extLst>
          </p:cNvPr>
          <p:cNvCxnSpPr>
            <a:cxnSpLocks/>
          </p:cNvCxnSpPr>
          <p:nvPr/>
        </p:nvCxnSpPr>
        <p:spPr>
          <a:xfrm>
            <a:off x="4093909" y="1357462"/>
            <a:ext cx="0" cy="2952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o 8">
            <a:extLst>
              <a:ext uri="{FF2B5EF4-FFF2-40B4-BE49-F238E27FC236}">
                <a16:creationId xmlns:a16="http://schemas.microsoft.com/office/drawing/2014/main" id="{D0F0C1F0-CA75-1F81-4636-D91B3D1521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370670"/>
              </p:ext>
            </p:extLst>
          </p:nvPr>
        </p:nvGraphicFramePr>
        <p:xfrm>
          <a:off x="3993742" y="2035857"/>
          <a:ext cx="5251926" cy="3895564"/>
        </p:xfrm>
        <a:graphic>
          <a:graphicData uri="http://schemas.openxmlformats.org/drawingml/2006/table">
            <a:tbl>
              <a:tblPr firstRow="1" firstCol="1" bandRow="1"/>
              <a:tblGrid>
                <a:gridCol w="1161478">
                  <a:extLst>
                    <a:ext uri="{9D8B030D-6E8A-4147-A177-3AD203B41FA5}">
                      <a16:colId xmlns:a16="http://schemas.microsoft.com/office/drawing/2014/main" val="2293826140"/>
                    </a:ext>
                  </a:extLst>
                </a:gridCol>
                <a:gridCol w="4090448">
                  <a:extLst>
                    <a:ext uri="{9D8B030D-6E8A-4147-A177-3AD203B41FA5}">
                      <a16:colId xmlns:a16="http://schemas.microsoft.com/office/drawing/2014/main" val="1433370434"/>
                    </a:ext>
                  </a:extLst>
                </a:gridCol>
              </a:tblGrid>
              <a:tr h="518160"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tr-TR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SECTORAL EXPERIENCES</a:t>
                      </a:r>
                    </a:p>
                    <a:p>
                      <a:pPr algn="ctr">
                        <a:defRPr/>
                      </a:pPr>
                      <a:r>
                        <a:rPr kumimoji="0" lang="tr-TR" sz="14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uLnTx/>
                          <a:uFillTx/>
                          <a:latin typeface="Calibri" panose="020F0502020204030204" pitchFamily="34" charset="0"/>
                          <a:ea typeface="Noto Sans" panose="020B0502040504020204" pitchFamily="34"/>
                          <a:cs typeface="Arial" panose="020B0604020202020204" pitchFamily="34" charset="0"/>
                        </a:rPr>
                        <a:t>INTERVIEWS WITH GENERAL MANAGERS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59309"/>
                  </a:ext>
                </a:extLst>
              </a:tr>
              <a:tr h="277874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Module 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sz="8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Training Topic 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00096"/>
                  </a:ext>
                </a:extLst>
              </a:tr>
              <a:tr h="442790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 1 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sz="8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IKRAM GÖKTAŞ </a:t>
                      </a:r>
                    </a:p>
                    <a:p>
                      <a:pPr algn="just"/>
                      <a:r>
                        <a:rPr lang="tr-TR" sz="8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Chairman of the Board of Directors, TKBB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050633"/>
                  </a:ext>
                </a:extLst>
              </a:tr>
              <a:tr h="442790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 2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sz="8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NEVZAT BAYRAKTAR  </a:t>
                      </a:r>
                    </a:p>
                    <a:p>
                      <a:pPr algn="just"/>
                      <a:r>
                        <a:rPr lang="tr-TR" sz="8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TKBB Board of Directors </a:t>
                      </a:r>
                      <a:r>
                        <a:rPr lang="tr-TR" sz="800" b="1" dirty="0" err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Deputy</a:t>
                      </a:r>
                      <a:r>
                        <a:rPr lang="tr-TR" sz="8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800" b="1" dirty="0" err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Chairman</a:t>
                      </a:r>
                      <a:r>
                        <a:rPr lang="tr-TR" sz="8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35927"/>
                  </a:ext>
                </a:extLst>
              </a:tr>
              <a:tr h="442790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 3 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sz="8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MELİKŞAH UTKU </a:t>
                      </a:r>
                    </a:p>
                    <a:p>
                      <a:pPr algn="just"/>
                      <a:r>
                        <a:rPr lang="tr-TR" sz="8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TKBB Board Member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2207016"/>
                  </a:ext>
                </a:extLst>
              </a:tr>
              <a:tr h="442790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 4 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sz="8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UFUK UYAN  </a:t>
                      </a:r>
                    </a:p>
                    <a:p>
                      <a:pPr algn="just"/>
                      <a:r>
                        <a:rPr lang="tr-TR" sz="8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TKBB Board Member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8606721"/>
                  </a:ext>
                </a:extLst>
              </a:tr>
              <a:tr h="442790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 5 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sz="8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MURAT AKŞAM </a:t>
                      </a:r>
                    </a:p>
                    <a:p>
                      <a:pPr algn="just"/>
                      <a:r>
                        <a:rPr lang="tr-TR" sz="8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TKBB Board Member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800298"/>
                  </a:ext>
                </a:extLst>
              </a:tr>
              <a:tr h="442790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 6 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sz="8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METIN OZDEMIR </a:t>
                      </a:r>
                    </a:p>
                    <a:p>
                      <a:pPr algn="just"/>
                      <a:r>
                        <a:rPr lang="tr-TR" sz="8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TKBB Board Member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386856"/>
                  </a:ext>
                </a:extLst>
              </a:tr>
              <a:tr h="442790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 7 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sz="8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OSMAN AKYÜZ </a:t>
                      </a:r>
                    </a:p>
                    <a:p>
                      <a:pPr algn="just"/>
                      <a:r>
                        <a:rPr lang="tr-TR" sz="8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TKBB Secretary General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610937"/>
                  </a:ext>
                </a:extLst>
              </a:tr>
            </a:tbl>
          </a:graphicData>
        </a:graphic>
      </p:graphicFrame>
      <p:sp>
        <p:nvSpPr>
          <p:cNvPr id="10" name="Alt Başlık 2">
            <a:extLst>
              <a:ext uri="{FF2B5EF4-FFF2-40B4-BE49-F238E27FC236}">
                <a16:creationId xmlns:a16="http://schemas.microsoft.com/office/drawing/2014/main" id="{CA1AA052-07BC-DE76-2609-DA777A1D6138}"/>
              </a:ext>
            </a:extLst>
          </p:cNvPr>
          <p:cNvSpPr txBox="1">
            <a:spLocks/>
          </p:cNvSpPr>
          <p:nvPr/>
        </p:nvSpPr>
        <p:spPr>
          <a:xfrm>
            <a:off x="4003266" y="1582918"/>
            <a:ext cx="1527651" cy="2952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400" dirty="0">
                <a:solidFill>
                  <a:schemeClr val="bg1"/>
                </a:solidFill>
              </a:rPr>
              <a:t>  VIDEO CONTENTS</a:t>
            </a:r>
            <a:endParaRPr lang="tr-TR" sz="2400" b="1" dirty="0">
              <a:solidFill>
                <a:schemeClr val="bg1"/>
              </a:solidFill>
            </a:endParaRPr>
          </a:p>
        </p:txBody>
      </p:sp>
      <p:pic>
        <p:nvPicPr>
          <p:cNvPr id="14" name="Picture 20" descr="Video icon » SAT-7 UK">
            <a:extLst>
              <a:ext uri="{FF2B5EF4-FFF2-40B4-BE49-F238E27FC236}">
                <a16:creationId xmlns:a16="http://schemas.microsoft.com/office/drawing/2014/main" id="{C3B97E9F-C964-9D42-5339-1A5E2056F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1560" y="1470174"/>
            <a:ext cx="415873" cy="486851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ikdörtgen 14">
            <a:extLst>
              <a:ext uri="{FF2B5EF4-FFF2-40B4-BE49-F238E27FC236}">
                <a16:creationId xmlns:a16="http://schemas.microsoft.com/office/drawing/2014/main" id="{B118DE75-330E-4413-B35E-34EF6A6B934A}"/>
              </a:ext>
            </a:extLst>
          </p:cNvPr>
          <p:cNvSpPr/>
          <p:nvPr/>
        </p:nvSpPr>
        <p:spPr>
          <a:xfrm>
            <a:off x="4970590" y="772269"/>
            <a:ext cx="2762601" cy="415873"/>
          </a:xfrm>
          <a:prstGeom prst="rect">
            <a:avLst/>
          </a:prstGeom>
          <a:solidFill>
            <a:srgbClr val="267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3" name="Grup 22">
            <a:extLst>
              <a:ext uri="{FF2B5EF4-FFF2-40B4-BE49-F238E27FC236}">
                <a16:creationId xmlns:a16="http://schemas.microsoft.com/office/drawing/2014/main" id="{57246BB7-A977-3952-A0A5-EFBE0431A920}"/>
              </a:ext>
            </a:extLst>
          </p:cNvPr>
          <p:cNvGrpSpPr/>
          <p:nvPr/>
        </p:nvGrpSpPr>
        <p:grpSpPr>
          <a:xfrm>
            <a:off x="9541623" y="1039521"/>
            <a:ext cx="2215100" cy="5668006"/>
            <a:chOff x="9569261" y="73463"/>
            <a:chExt cx="2622739" cy="6711074"/>
          </a:xfrm>
        </p:grpSpPr>
        <p:pic>
          <p:nvPicPr>
            <p:cNvPr id="16" name="Resim 15">
              <a:extLst>
                <a:ext uri="{FF2B5EF4-FFF2-40B4-BE49-F238E27FC236}">
                  <a16:creationId xmlns:a16="http://schemas.microsoft.com/office/drawing/2014/main" id="{E99F5C0E-83C7-57A4-7C4D-3C53AB69C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63292" y="73463"/>
              <a:ext cx="1435324" cy="80737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7" name="Resim 16">
              <a:extLst>
                <a:ext uri="{FF2B5EF4-FFF2-40B4-BE49-F238E27FC236}">
                  <a16:creationId xmlns:a16="http://schemas.microsoft.com/office/drawing/2014/main" id="{7D040447-DD73-C63E-407D-D777B10B9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9261" y="1898849"/>
              <a:ext cx="1684311" cy="94742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8" name="Resim 17">
              <a:extLst>
                <a:ext uri="{FF2B5EF4-FFF2-40B4-BE49-F238E27FC236}">
                  <a16:creationId xmlns:a16="http://schemas.microsoft.com/office/drawing/2014/main" id="{187D310C-850C-6DC4-50A1-05A859F8D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07689" y="901596"/>
              <a:ext cx="1684311" cy="94742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9" name="Resim 18">
              <a:extLst>
                <a:ext uri="{FF2B5EF4-FFF2-40B4-BE49-F238E27FC236}">
                  <a16:creationId xmlns:a16="http://schemas.microsoft.com/office/drawing/2014/main" id="{8DB7E6E5-8AA9-48A8-7862-6FCED9AD1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9261" y="3879653"/>
              <a:ext cx="1623385" cy="94742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id="{5B858BAB-CC8E-1F9A-5501-8626698C9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68616" y="2878902"/>
              <a:ext cx="1623384" cy="94742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id="{E5FD7C28-6AB3-3B46-CDE0-BF2ECCD8B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68616" y="4858798"/>
              <a:ext cx="1623384" cy="953588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22" name="Resim 21">
              <a:extLst>
                <a:ext uri="{FF2B5EF4-FFF2-40B4-BE49-F238E27FC236}">
                  <a16:creationId xmlns:a16="http://schemas.microsoft.com/office/drawing/2014/main" id="{D5163D5C-065D-25D5-ABE6-44A9774AD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04065" y="5828358"/>
              <a:ext cx="1614702" cy="956179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sp>
        <p:nvSpPr>
          <p:cNvPr id="2" name="Dikdörtgen 1">
            <a:extLst>
              <a:ext uri="{FF2B5EF4-FFF2-40B4-BE49-F238E27FC236}">
                <a16:creationId xmlns:a16="http://schemas.microsoft.com/office/drawing/2014/main" id="{30AB6951-E743-87B2-3526-64203E813BA8}"/>
              </a:ext>
            </a:extLst>
          </p:cNvPr>
          <p:cNvSpPr/>
          <p:nvPr/>
        </p:nvSpPr>
        <p:spPr>
          <a:xfrm>
            <a:off x="161688" y="346837"/>
            <a:ext cx="1794343" cy="1115328"/>
          </a:xfrm>
          <a:prstGeom prst="rect">
            <a:avLst/>
          </a:prstGeom>
          <a:solidFill>
            <a:srgbClr val="131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53A2327-A5AC-C846-5FBA-C578C6B1E9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688" y="526012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20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0EE28-4F71-62F3-A8BA-C583BDD94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B6621A30-F2DA-515B-0DB0-4B3AFDC801B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FCE4C57F-A3D4-AD70-46D2-4399BE8FA1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64D98F28-0075-5233-4858-E037E7204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8F74087-FFFD-B4E9-5715-6E321D4F9B71}"/>
              </a:ext>
            </a:extLst>
          </p:cNvPr>
          <p:cNvSpPr txBox="1"/>
          <p:nvPr/>
        </p:nvSpPr>
        <p:spPr>
          <a:xfrm>
            <a:off x="523385" y="1737360"/>
            <a:ext cx="76156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Islamic Economics and Finance </a:t>
            </a:r>
          </a:p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E-Learning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B5CF5766-1F13-EA6D-54C4-320898A904ED}"/>
              </a:ext>
            </a:extLst>
          </p:cNvPr>
          <p:cNvSpPr/>
          <p:nvPr/>
        </p:nvSpPr>
        <p:spPr>
          <a:xfrm>
            <a:off x="604957" y="84517"/>
            <a:ext cx="79679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9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06C80BCB-D188-FA7D-B2AD-5F79B958803D}"/>
              </a:ext>
            </a:extLst>
          </p:cNvPr>
          <p:cNvSpPr/>
          <p:nvPr/>
        </p:nvSpPr>
        <p:spPr>
          <a:xfrm>
            <a:off x="9195758" y="546182"/>
            <a:ext cx="2472856" cy="1191178"/>
          </a:xfrm>
          <a:prstGeom prst="rect">
            <a:avLst/>
          </a:prstGeom>
          <a:solidFill>
            <a:srgbClr val="1318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923A0C5-010D-24AE-5DE2-4A2EBD7CB7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260" y="653038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51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D3B0FCC6-8900-2B2F-E1C4-D51E8D7E2AD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D3B0FCC6-8900-2B2F-E1C4-D51E8D7E2A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D5DD0C50-8006-AF06-3C91-13FBA566F6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146" y="0"/>
            <a:ext cx="10725150" cy="6854653"/>
          </a:xfrm>
          <a:prstGeom prst="rect">
            <a:avLst/>
          </a:prstGeom>
        </p:spPr>
      </p:pic>
      <p:sp>
        <p:nvSpPr>
          <p:cNvPr id="21" name="Metin kutusu 20">
            <a:extLst>
              <a:ext uri="{FF2B5EF4-FFF2-40B4-BE49-F238E27FC236}">
                <a16:creationId xmlns:a16="http://schemas.microsoft.com/office/drawing/2014/main" id="{A33DA49E-F3AF-8B78-14B7-CADD2342620E}"/>
              </a:ext>
            </a:extLst>
          </p:cNvPr>
          <p:cNvSpPr txBox="1"/>
          <p:nvPr/>
        </p:nvSpPr>
        <p:spPr>
          <a:xfrm>
            <a:off x="-324429" y="2568743"/>
            <a:ext cx="30911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r-TR" sz="3000" b="1" dirty="0">
                <a:solidFill>
                  <a:schemeClr val="bg1"/>
                </a:solidFill>
                <a:latin typeface="GOTHAM-BLACK-TR" pitchFamily="2" charset="0"/>
              </a:rPr>
              <a:t>LMS</a:t>
            </a:r>
          </a:p>
          <a:p>
            <a:pPr algn="r"/>
            <a:r>
              <a:rPr lang="tr-TR" sz="3000" b="1" dirty="0">
                <a:solidFill>
                  <a:schemeClr val="bg1"/>
                </a:solidFill>
                <a:latin typeface="Gotham TR" pitchFamily="2" charset="0"/>
              </a:rPr>
              <a:t>Platform</a:t>
            </a:r>
          </a:p>
          <a:p>
            <a:pPr algn="r"/>
            <a:r>
              <a:rPr lang="tr-TR" sz="3000" b="1" dirty="0">
                <a:solidFill>
                  <a:schemeClr val="bg1"/>
                </a:solidFill>
                <a:latin typeface="Gotham TR" pitchFamily="2" charset="0"/>
              </a:rPr>
              <a:t>Our Training 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6F0B409A-963C-9EFF-F698-8B2EA1DA72D1}"/>
              </a:ext>
            </a:extLst>
          </p:cNvPr>
          <p:cNvSpPr/>
          <p:nvPr/>
        </p:nvSpPr>
        <p:spPr>
          <a:xfrm>
            <a:off x="3493489" y="91415"/>
            <a:ext cx="79679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C2FF41E2-5475-FFB4-9D7D-1549AC311C35}"/>
              </a:ext>
            </a:extLst>
          </p:cNvPr>
          <p:cNvSpPr/>
          <p:nvPr/>
        </p:nvSpPr>
        <p:spPr>
          <a:xfrm>
            <a:off x="4290280" y="114330"/>
            <a:ext cx="2134954" cy="92333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/>
              <a:t>Basic Level</a:t>
            </a:r>
          </a:p>
          <a:p>
            <a:pPr algn="ctr"/>
            <a:r>
              <a:rPr lang="tr-TR" sz="1400" dirty="0"/>
              <a:t>E-Interest-Free Banking </a:t>
            </a:r>
          </a:p>
          <a:p>
            <a:pPr algn="ctr"/>
            <a:r>
              <a:rPr lang="tr-TR" sz="1400" dirty="0"/>
              <a:t>Certification Training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EB32886F-6B29-760A-B5CC-AFC1825B50CD}"/>
              </a:ext>
            </a:extLst>
          </p:cNvPr>
          <p:cNvSpPr/>
          <p:nvPr/>
        </p:nvSpPr>
        <p:spPr>
          <a:xfrm>
            <a:off x="6469076" y="114330"/>
            <a:ext cx="78074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3F8C4DDC-8772-BC5E-B50C-79B7326259DF}"/>
              </a:ext>
            </a:extLst>
          </p:cNvPr>
          <p:cNvSpPr/>
          <p:nvPr/>
        </p:nvSpPr>
        <p:spPr>
          <a:xfrm>
            <a:off x="7195299" y="114330"/>
            <a:ext cx="2134954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/>
              <a:t>Advanced Level </a:t>
            </a:r>
          </a:p>
          <a:p>
            <a:pPr algn="ctr"/>
            <a:r>
              <a:rPr lang="tr-TR" sz="1400" dirty="0"/>
              <a:t>E-Interest-Free Banking </a:t>
            </a:r>
          </a:p>
          <a:p>
            <a:pPr algn="ctr"/>
            <a:r>
              <a:rPr lang="tr-TR" sz="1400" dirty="0"/>
              <a:t>Certification Training</a:t>
            </a:r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7EA0ECFB-C720-C52C-D638-C3675DD45CB6}"/>
              </a:ext>
            </a:extLst>
          </p:cNvPr>
          <p:cNvSpPr/>
          <p:nvPr/>
        </p:nvSpPr>
        <p:spPr>
          <a:xfrm>
            <a:off x="9395253" y="114330"/>
            <a:ext cx="83902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3</a:t>
            </a:r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8D35E10D-6D3E-FADB-42C9-5308F910EA68}"/>
              </a:ext>
            </a:extLst>
          </p:cNvPr>
          <p:cNvSpPr/>
          <p:nvPr/>
        </p:nvSpPr>
        <p:spPr>
          <a:xfrm>
            <a:off x="10164110" y="114330"/>
            <a:ext cx="1977270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/>
              <a:t>Participation</a:t>
            </a:r>
          </a:p>
          <a:p>
            <a:pPr algn="ctr"/>
            <a:r>
              <a:rPr lang="tr-TR" sz="1400" dirty="0"/>
              <a:t>Banking</a:t>
            </a:r>
          </a:p>
          <a:p>
            <a:pPr algn="ctr"/>
            <a:r>
              <a:rPr lang="tr-TR" sz="1400" dirty="0"/>
              <a:t>Product Cards </a:t>
            </a:r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66FA023C-80AD-9EB7-356A-95B054EB5BF0}"/>
              </a:ext>
            </a:extLst>
          </p:cNvPr>
          <p:cNvSpPr/>
          <p:nvPr/>
        </p:nvSpPr>
        <p:spPr>
          <a:xfrm>
            <a:off x="3489565" y="1150492"/>
            <a:ext cx="79679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4</a:t>
            </a:r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26071984-C9CF-861A-EA4D-7175194D2620}"/>
              </a:ext>
            </a:extLst>
          </p:cNvPr>
          <p:cNvSpPr/>
          <p:nvPr/>
        </p:nvSpPr>
        <p:spPr>
          <a:xfrm>
            <a:off x="4279288" y="1150492"/>
            <a:ext cx="2134954" cy="92333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/>
              <a:t>Participation</a:t>
            </a:r>
          </a:p>
          <a:p>
            <a:pPr algn="ctr"/>
            <a:r>
              <a:rPr lang="tr-TR" sz="1400" dirty="0"/>
              <a:t>Banking</a:t>
            </a:r>
          </a:p>
          <a:p>
            <a:pPr algn="ctr"/>
            <a:r>
              <a:rPr lang="tr-TR" sz="1400" dirty="0"/>
              <a:t>Products and Applications</a:t>
            </a:r>
          </a:p>
        </p:txBody>
      </p:sp>
      <p:sp>
        <p:nvSpPr>
          <p:cNvPr id="27" name="Dikdörtgen 26">
            <a:extLst>
              <a:ext uri="{FF2B5EF4-FFF2-40B4-BE49-F238E27FC236}">
                <a16:creationId xmlns:a16="http://schemas.microsoft.com/office/drawing/2014/main" id="{9DBA5EF6-E2E8-88FD-F89C-6562A472DA70}"/>
              </a:ext>
            </a:extLst>
          </p:cNvPr>
          <p:cNvSpPr/>
          <p:nvPr/>
        </p:nvSpPr>
        <p:spPr>
          <a:xfrm>
            <a:off x="6458084" y="1150492"/>
            <a:ext cx="78074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5</a:t>
            </a:r>
          </a:p>
        </p:txBody>
      </p:sp>
      <p:sp>
        <p:nvSpPr>
          <p:cNvPr id="28" name="Dikdörtgen 27">
            <a:extLst>
              <a:ext uri="{FF2B5EF4-FFF2-40B4-BE49-F238E27FC236}">
                <a16:creationId xmlns:a16="http://schemas.microsoft.com/office/drawing/2014/main" id="{AF238699-4BA0-25A1-9A24-5DCD41B04348}"/>
              </a:ext>
            </a:extLst>
          </p:cNvPr>
          <p:cNvSpPr/>
          <p:nvPr/>
        </p:nvSpPr>
        <p:spPr>
          <a:xfrm>
            <a:off x="7184307" y="1150492"/>
            <a:ext cx="2134954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/>
              <a:t>Financial </a:t>
            </a:r>
          </a:p>
          <a:p>
            <a:pPr algn="ctr"/>
            <a:r>
              <a:rPr lang="tr-TR" sz="1400" dirty="0"/>
              <a:t>Literacy </a:t>
            </a:r>
          </a:p>
        </p:txBody>
      </p:sp>
      <p:sp>
        <p:nvSpPr>
          <p:cNvPr id="29" name="Dikdörtgen 28">
            <a:extLst>
              <a:ext uri="{FF2B5EF4-FFF2-40B4-BE49-F238E27FC236}">
                <a16:creationId xmlns:a16="http://schemas.microsoft.com/office/drawing/2014/main" id="{7115A638-239C-0DBD-16D8-5AA9A68D8EBA}"/>
              </a:ext>
            </a:extLst>
          </p:cNvPr>
          <p:cNvSpPr/>
          <p:nvPr/>
        </p:nvSpPr>
        <p:spPr>
          <a:xfrm>
            <a:off x="9384261" y="1150492"/>
            <a:ext cx="83902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6</a:t>
            </a:r>
          </a:p>
        </p:txBody>
      </p:sp>
      <p:sp>
        <p:nvSpPr>
          <p:cNvPr id="30" name="Dikdörtgen 29">
            <a:extLst>
              <a:ext uri="{FF2B5EF4-FFF2-40B4-BE49-F238E27FC236}">
                <a16:creationId xmlns:a16="http://schemas.microsoft.com/office/drawing/2014/main" id="{33862FBD-02A4-D46B-62F3-31C548B59E63}"/>
              </a:ext>
            </a:extLst>
          </p:cNvPr>
          <p:cNvSpPr/>
          <p:nvPr/>
        </p:nvSpPr>
        <p:spPr>
          <a:xfrm>
            <a:off x="10153118" y="1150492"/>
            <a:ext cx="1977270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 err="1"/>
              <a:t>FinTech</a:t>
            </a:r>
            <a:endParaRPr lang="tr-TR" sz="1400" dirty="0"/>
          </a:p>
        </p:txBody>
      </p:sp>
      <p:sp>
        <p:nvSpPr>
          <p:cNvPr id="33" name="Dikdörtgen 32">
            <a:extLst>
              <a:ext uri="{FF2B5EF4-FFF2-40B4-BE49-F238E27FC236}">
                <a16:creationId xmlns:a16="http://schemas.microsoft.com/office/drawing/2014/main" id="{29D60482-1363-B045-09A4-294531972BDD}"/>
              </a:ext>
            </a:extLst>
          </p:cNvPr>
          <p:cNvSpPr/>
          <p:nvPr/>
        </p:nvSpPr>
        <p:spPr>
          <a:xfrm>
            <a:off x="3524811" y="2210194"/>
            <a:ext cx="79679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7</a:t>
            </a:r>
          </a:p>
        </p:txBody>
      </p:sp>
      <p:sp>
        <p:nvSpPr>
          <p:cNvPr id="34" name="Dikdörtgen 33">
            <a:extLst>
              <a:ext uri="{FF2B5EF4-FFF2-40B4-BE49-F238E27FC236}">
                <a16:creationId xmlns:a16="http://schemas.microsoft.com/office/drawing/2014/main" id="{1CA4C703-A28B-9571-4A7E-CD7754BCA116}"/>
              </a:ext>
            </a:extLst>
          </p:cNvPr>
          <p:cNvSpPr/>
          <p:nvPr/>
        </p:nvSpPr>
        <p:spPr>
          <a:xfrm>
            <a:off x="4314534" y="2210194"/>
            <a:ext cx="2134954" cy="92333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/>
              <a:t>Digital</a:t>
            </a:r>
          </a:p>
          <a:p>
            <a:pPr algn="ctr"/>
            <a:r>
              <a:rPr lang="tr-TR" sz="1400" dirty="0"/>
              <a:t>Literacy </a:t>
            </a:r>
          </a:p>
        </p:txBody>
      </p:sp>
      <p:sp>
        <p:nvSpPr>
          <p:cNvPr id="35" name="Dikdörtgen 34">
            <a:extLst>
              <a:ext uri="{FF2B5EF4-FFF2-40B4-BE49-F238E27FC236}">
                <a16:creationId xmlns:a16="http://schemas.microsoft.com/office/drawing/2014/main" id="{E4F079FC-DC64-0C56-5EB0-07A7AA1B5ADB}"/>
              </a:ext>
            </a:extLst>
          </p:cNvPr>
          <p:cNvSpPr/>
          <p:nvPr/>
        </p:nvSpPr>
        <p:spPr>
          <a:xfrm>
            <a:off x="6493330" y="2210194"/>
            <a:ext cx="78074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8</a:t>
            </a:r>
          </a:p>
        </p:txBody>
      </p:sp>
      <p:sp>
        <p:nvSpPr>
          <p:cNvPr id="36" name="Dikdörtgen 35">
            <a:extLst>
              <a:ext uri="{FF2B5EF4-FFF2-40B4-BE49-F238E27FC236}">
                <a16:creationId xmlns:a16="http://schemas.microsoft.com/office/drawing/2014/main" id="{983CA0A2-888B-13DE-F446-B009A8070C4B}"/>
              </a:ext>
            </a:extLst>
          </p:cNvPr>
          <p:cNvSpPr/>
          <p:nvPr/>
        </p:nvSpPr>
        <p:spPr>
          <a:xfrm>
            <a:off x="7219553" y="2210194"/>
            <a:ext cx="2134954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/>
              <a:t>Sectoral Experiences</a:t>
            </a:r>
          </a:p>
          <a:p>
            <a:pPr algn="ctr"/>
            <a:r>
              <a:rPr lang="tr-TR" sz="1400" dirty="0"/>
              <a:t>Interviews</a:t>
            </a:r>
          </a:p>
        </p:txBody>
      </p:sp>
      <p:sp>
        <p:nvSpPr>
          <p:cNvPr id="37" name="Dikdörtgen 36">
            <a:extLst>
              <a:ext uri="{FF2B5EF4-FFF2-40B4-BE49-F238E27FC236}">
                <a16:creationId xmlns:a16="http://schemas.microsoft.com/office/drawing/2014/main" id="{70309187-79AF-9F83-9F78-6EBF7D198F6A}"/>
              </a:ext>
            </a:extLst>
          </p:cNvPr>
          <p:cNvSpPr/>
          <p:nvPr/>
        </p:nvSpPr>
        <p:spPr>
          <a:xfrm>
            <a:off x="9419507" y="2210194"/>
            <a:ext cx="83902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9</a:t>
            </a:r>
          </a:p>
        </p:txBody>
      </p:sp>
      <p:sp>
        <p:nvSpPr>
          <p:cNvPr id="38" name="Dikdörtgen 37">
            <a:extLst>
              <a:ext uri="{FF2B5EF4-FFF2-40B4-BE49-F238E27FC236}">
                <a16:creationId xmlns:a16="http://schemas.microsoft.com/office/drawing/2014/main" id="{3745B8EE-2CF2-3812-7F32-D9E1433F0706}"/>
              </a:ext>
            </a:extLst>
          </p:cNvPr>
          <p:cNvSpPr/>
          <p:nvPr/>
        </p:nvSpPr>
        <p:spPr>
          <a:xfrm>
            <a:off x="10188364" y="2210194"/>
            <a:ext cx="1942024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Islamic Economics and Finance </a:t>
            </a:r>
          </a:p>
          <a:p>
            <a:pPr algn="ctr"/>
            <a:r>
              <a:rPr lang="tr-T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E-Learning</a:t>
            </a:r>
          </a:p>
        </p:txBody>
      </p:sp>
      <p:sp>
        <p:nvSpPr>
          <p:cNvPr id="41" name="Dikdörtgen 40">
            <a:extLst>
              <a:ext uri="{FF2B5EF4-FFF2-40B4-BE49-F238E27FC236}">
                <a16:creationId xmlns:a16="http://schemas.microsoft.com/office/drawing/2014/main" id="{9FA4946D-858C-D8A5-5A44-21A0F610F3E5}"/>
              </a:ext>
            </a:extLst>
          </p:cNvPr>
          <p:cNvSpPr/>
          <p:nvPr/>
        </p:nvSpPr>
        <p:spPr>
          <a:xfrm>
            <a:off x="3525053" y="3328985"/>
            <a:ext cx="88678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10</a:t>
            </a:r>
          </a:p>
        </p:txBody>
      </p:sp>
      <p:sp>
        <p:nvSpPr>
          <p:cNvPr id="42" name="Dikdörtgen 41">
            <a:extLst>
              <a:ext uri="{FF2B5EF4-FFF2-40B4-BE49-F238E27FC236}">
                <a16:creationId xmlns:a16="http://schemas.microsoft.com/office/drawing/2014/main" id="{61460EA0-0DAA-78D9-BF75-C119D0988336}"/>
              </a:ext>
            </a:extLst>
          </p:cNvPr>
          <p:cNvSpPr/>
          <p:nvPr/>
        </p:nvSpPr>
        <p:spPr>
          <a:xfrm>
            <a:off x="4321602" y="3328985"/>
            <a:ext cx="2103632" cy="92333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Banking Law </a:t>
            </a:r>
          </a:p>
          <a:p>
            <a:pPr algn="ctr"/>
            <a:r>
              <a:rPr lang="tr-T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E-Learning</a:t>
            </a:r>
          </a:p>
        </p:txBody>
      </p:sp>
      <p:sp>
        <p:nvSpPr>
          <p:cNvPr id="43" name="Dikdörtgen 42">
            <a:extLst>
              <a:ext uri="{FF2B5EF4-FFF2-40B4-BE49-F238E27FC236}">
                <a16:creationId xmlns:a16="http://schemas.microsoft.com/office/drawing/2014/main" id="{2A478A3F-3C5D-2316-7F63-3EE66E6D02C4}"/>
              </a:ext>
            </a:extLst>
          </p:cNvPr>
          <p:cNvSpPr/>
          <p:nvPr/>
        </p:nvSpPr>
        <p:spPr>
          <a:xfrm>
            <a:off x="6474522" y="3328985"/>
            <a:ext cx="88678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11</a:t>
            </a:r>
          </a:p>
        </p:txBody>
      </p:sp>
      <p:sp>
        <p:nvSpPr>
          <p:cNvPr id="44" name="Dikdörtgen 43">
            <a:extLst>
              <a:ext uri="{FF2B5EF4-FFF2-40B4-BE49-F238E27FC236}">
                <a16:creationId xmlns:a16="http://schemas.microsoft.com/office/drawing/2014/main" id="{5B628F41-A504-52FA-7EA0-069AF4217F92}"/>
              </a:ext>
            </a:extLst>
          </p:cNvPr>
          <p:cNvSpPr/>
          <p:nvPr/>
        </p:nvSpPr>
        <p:spPr>
          <a:xfrm>
            <a:off x="7275040" y="3328985"/>
            <a:ext cx="2064738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/>
              <a:t>Communication and Activities Regarding Compliance with Interest-Free Banking Principles and Standards</a:t>
            </a:r>
          </a:p>
        </p:txBody>
      </p:sp>
      <p:sp>
        <p:nvSpPr>
          <p:cNvPr id="45" name="Dikdörtgen 44">
            <a:extLst>
              <a:ext uri="{FF2B5EF4-FFF2-40B4-BE49-F238E27FC236}">
                <a16:creationId xmlns:a16="http://schemas.microsoft.com/office/drawing/2014/main" id="{49086A52-A360-3E5A-CDD6-EA4D7651E381}"/>
              </a:ext>
            </a:extLst>
          </p:cNvPr>
          <p:cNvSpPr/>
          <p:nvPr/>
        </p:nvSpPr>
        <p:spPr>
          <a:xfrm>
            <a:off x="9393599" y="3328985"/>
            <a:ext cx="88678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12</a:t>
            </a: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653BCEAC-966E-C272-B556-DF21300743D0}"/>
              </a:ext>
            </a:extLst>
          </p:cNvPr>
          <p:cNvSpPr/>
          <p:nvPr/>
        </p:nvSpPr>
        <p:spPr>
          <a:xfrm>
            <a:off x="10234277" y="3328985"/>
            <a:ext cx="1896111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E-Training on Sharia Management Practices in Islamic Finance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6DE8A33F-3BD2-074D-ACCE-91DD65F46DA6}"/>
              </a:ext>
            </a:extLst>
          </p:cNvPr>
          <p:cNvSpPr/>
          <p:nvPr/>
        </p:nvSpPr>
        <p:spPr>
          <a:xfrm>
            <a:off x="3502165" y="4545338"/>
            <a:ext cx="83902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13</a:t>
            </a:r>
            <a:endParaRPr lang="tr-TR" sz="4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1A479DD7-69C1-566E-63E7-DD5AB2B35765}"/>
              </a:ext>
            </a:extLst>
          </p:cNvPr>
          <p:cNvSpPr/>
          <p:nvPr/>
        </p:nvSpPr>
        <p:spPr>
          <a:xfrm>
            <a:off x="4365444" y="4516606"/>
            <a:ext cx="2059790" cy="92333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Sustainability and Participatory</a:t>
            </a:r>
          </a:p>
          <a:p>
            <a:pPr algn="ctr"/>
            <a:r>
              <a:rPr lang="tr-TR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E-Training Project</a:t>
            </a: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D5828A31-5719-F0D6-952E-50B4D56C3B86}"/>
              </a:ext>
            </a:extLst>
          </p:cNvPr>
          <p:cNvSpPr/>
          <p:nvPr/>
        </p:nvSpPr>
        <p:spPr>
          <a:xfrm>
            <a:off x="6449488" y="4545338"/>
            <a:ext cx="83526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14</a:t>
            </a:r>
            <a:endParaRPr lang="tr-TR" sz="4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5757789C-C72F-6AE9-422D-64F173258C30}"/>
              </a:ext>
            </a:extLst>
          </p:cNvPr>
          <p:cNvSpPr/>
          <p:nvPr/>
        </p:nvSpPr>
        <p:spPr>
          <a:xfrm>
            <a:off x="7274074" y="4516606"/>
            <a:ext cx="2103632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/>
              <a:t>Internal Systems in Participation Banking</a:t>
            </a:r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FC4C8EDA-9AD6-CB27-ED8C-BFE908928072}"/>
              </a:ext>
            </a:extLst>
          </p:cNvPr>
          <p:cNvSpPr/>
          <p:nvPr/>
        </p:nvSpPr>
        <p:spPr>
          <a:xfrm>
            <a:off x="9377707" y="4499171"/>
            <a:ext cx="82458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15</a:t>
            </a:r>
            <a:endParaRPr lang="tr-TR" sz="4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C95B1402-9A4F-020B-EEC8-EA0DC386F369}"/>
              </a:ext>
            </a:extLst>
          </p:cNvPr>
          <p:cNvSpPr/>
          <p:nvPr/>
        </p:nvSpPr>
        <p:spPr>
          <a:xfrm>
            <a:off x="10171096" y="4499171"/>
            <a:ext cx="1994538" cy="92333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/>
              <a:t>Participation Finance and Core Values E-Learning </a:t>
            </a: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595F0783-51E2-B58A-ECBE-F6B8168322A0}"/>
              </a:ext>
            </a:extLst>
          </p:cNvPr>
          <p:cNvSpPr/>
          <p:nvPr/>
        </p:nvSpPr>
        <p:spPr>
          <a:xfrm>
            <a:off x="3497016" y="5709235"/>
            <a:ext cx="82458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16</a:t>
            </a:r>
            <a:endParaRPr lang="tr-TR" sz="4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3F0893C1-026D-BB89-BD5A-C3B6085D2942}"/>
              </a:ext>
            </a:extLst>
          </p:cNvPr>
          <p:cNvSpPr/>
          <p:nvPr/>
        </p:nvSpPr>
        <p:spPr>
          <a:xfrm>
            <a:off x="4314534" y="5680202"/>
            <a:ext cx="2059790" cy="92333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Participation Finance Applications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BDC83540-6063-EBD1-D2B3-5907A75F0DA8}"/>
              </a:ext>
            </a:extLst>
          </p:cNvPr>
          <p:cNvSpPr/>
          <p:nvPr/>
        </p:nvSpPr>
        <p:spPr>
          <a:xfrm>
            <a:off x="7295995" y="5687303"/>
            <a:ext cx="2059790" cy="92333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Foreign Trade Applications in Banking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46FC014B-046A-8CE5-D823-E7BB88241473}"/>
              </a:ext>
            </a:extLst>
          </p:cNvPr>
          <p:cNvSpPr/>
          <p:nvPr/>
        </p:nvSpPr>
        <p:spPr>
          <a:xfrm>
            <a:off x="6460162" y="5726368"/>
            <a:ext cx="82458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17</a:t>
            </a:r>
            <a:endParaRPr lang="tr-TR" sz="4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1" name="Dikdörtgen 30">
            <a:extLst>
              <a:ext uri="{FF2B5EF4-FFF2-40B4-BE49-F238E27FC236}">
                <a16:creationId xmlns:a16="http://schemas.microsoft.com/office/drawing/2014/main" id="{CDBD84D9-8642-828D-C82E-9DE8F23E07E4}"/>
              </a:ext>
            </a:extLst>
          </p:cNvPr>
          <p:cNvSpPr/>
          <p:nvPr/>
        </p:nvSpPr>
        <p:spPr>
          <a:xfrm>
            <a:off x="161688" y="346837"/>
            <a:ext cx="1794343" cy="1115328"/>
          </a:xfrm>
          <a:prstGeom prst="rect">
            <a:avLst/>
          </a:prstGeom>
          <a:solidFill>
            <a:srgbClr val="131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9" name="Resim 38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6E4AC06-F2D1-F5ED-3D0D-C98D6EE30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688" y="526012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6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94B24-B52B-5365-D5CB-6C9840A56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91A61AE7-6B81-5EFB-58A3-BF9AC6B3982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D3B0FCC6-8900-2B2F-E1C4-D51E8D7E2A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F947AC22-C8E5-D492-2EE5-4F6616419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CD06FF4-3977-F1EE-13BF-A51FF5189F00}"/>
              </a:ext>
            </a:extLst>
          </p:cNvPr>
          <p:cNvSpPr txBox="1"/>
          <p:nvPr/>
        </p:nvSpPr>
        <p:spPr>
          <a:xfrm>
            <a:off x="224901" y="1796032"/>
            <a:ext cx="2823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dirty="0">
                <a:solidFill>
                  <a:schemeClr val="bg1"/>
                </a:solidFill>
                <a:latin typeface="GOTHAM-MEDIUM-TR" pitchFamily="2" charset="0"/>
              </a:rPr>
              <a:t>Islamic Economics and Finance </a:t>
            </a:r>
          </a:p>
          <a:p>
            <a:pPr algn="r"/>
            <a:r>
              <a:rPr lang="tr-TR" sz="2800" dirty="0">
                <a:solidFill>
                  <a:schemeClr val="bg1"/>
                </a:solidFill>
                <a:latin typeface="GOTHAM-MEDIUM-TR" pitchFamily="2" charset="0"/>
              </a:rPr>
              <a:t>E-Learning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310BBDC7-E69B-EF2E-A393-42AD2114D28B}"/>
              </a:ext>
            </a:extLst>
          </p:cNvPr>
          <p:cNvSpPr txBox="1"/>
          <p:nvPr/>
        </p:nvSpPr>
        <p:spPr>
          <a:xfrm>
            <a:off x="7733191" y="2184048"/>
            <a:ext cx="2547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TR" pitchFamily="2" charset="0"/>
                <a:ea typeface="Noto Sans" panose="020B0502040504020204" pitchFamily="34"/>
                <a:cs typeface="Noto Sans" panose="020B0502040504020204" pitchFamily="34"/>
              </a:rPr>
              <a:t>Advanced Level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E-Interest-Free Banking Certification Training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8FF90E60-4162-3F5A-C165-446D8E0E511A}"/>
              </a:ext>
            </a:extLst>
          </p:cNvPr>
          <p:cNvSpPr txBox="1"/>
          <p:nvPr/>
        </p:nvSpPr>
        <p:spPr>
          <a:xfrm>
            <a:off x="6096000" y="3273360"/>
            <a:ext cx="3558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Participatory Banking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Product Cards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13" name="Düz Bağlayıcı 12">
            <a:extLst>
              <a:ext uri="{FF2B5EF4-FFF2-40B4-BE49-F238E27FC236}">
                <a16:creationId xmlns:a16="http://schemas.microsoft.com/office/drawing/2014/main" id="{F48FC039-0333-DEFD-8495-625F65C11A44}"/>
              </a:ext>
            </a:extLst>
          </p:cNvPr>
          <p:cNvCxnSpPr>
            <a:cxnSpLocks/>
          </p:cNvCxnSpPr>
          <p:nvPr/>
        </p:nvCxnSpPr>
        <p:spPr>
          <a:xfrm>
            <a:off x="4093909" y="1357462"/>
            <a:ext cx="0" cy="2952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 2">
            <a:extLst>
              <a:ext uri="{FF2B5EF4-FFF2-40B4-BE49-F238E27FC236}">
                <a16:creationId xmlns:a16="http://schemas.microsoft.com/office/drawing/2014/main" id="{D14CCE92-86BB-E5E4-6ABC-CAE8B2FEFB7A}"/>
              </a:ext>
            </a:extLst>
          </p:cNvPr>
          <p:cNvGrpSpPr/>
          <p:nvPr/>
        </p:nvGrpSpPr>
        <p:grpSpPr>
          <a:xfrm>
            <a:off x="4333435" y="143050"/>
            <a:ext cx="1989637" cy="415873"/>
            <a:chOff x="4012891" y="1286193"/>
            <a:chExt cx="1989637" cy="415873"/>
          </a:xfrm>
        </p:grpSpPr>
        <p:sp>
          <p:nvSpPr>
            <p:cNvPr id="5" name="Alt Başlık 2">
              <a:extLst>
                <a:ext uri="{FF2B5EF4-FFF2-40B4-BE49-F238E27FC236}">
                  <a16:creationId xmlns:a16="http://schemas.microsoft.com/office/drawing/2014/main" id="{B067E29A-241D-9170-B9F1-6CAA88195A8D}"/>
                </a:ext>
              </a:extLst>
            </p:cNvPr>
            <p:cNvSpPr txBox="1">
              <a:spLocks/>
            </p:cNvSpPr>
            <p:nvPr/>
          </p:nvSpPr>
          <p:spPr>
            <a:xfrm>
              <a:off x="4012891" y="1357462"/>
              <a:ext cx="1527651" cy="2952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>
              <a:normAutofit fontScale="5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tr-TR" sz="2400" dirty="0">
                  <a:solidFill>
                    <a:schemeClr val="bg1"/>
                  </a:solidFill>
                </a:rPr>
                <a:t>  E-VIDEO CONTENT</a:t>
              </a:r>
              <a:endParaRPr lang="tr-TR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20" descr="Video icon » SAT-7 UK">
              <a:extLst>
                <a:ext uri="{FF2B5EF4-FFF2-40B4-BE49-F238E27FC236}">
                  <a16:creationId xmlns:a16="http://schemas.microsoft.com/office/drawing/2014/main" id="{4D04A18D-D93D-C94D-9A98-D4FF293A91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6655" y="1286193"/>
              <a:ext cx="415873" cy="415873"/>
            </a:xfrm>
            <a:prstGeom prst="rect">
              <a:avLst/>
            </a:prstGeom>
            <a:noFill/>
            <a:scene3d>
              <a:camera prst="perspectiveRelaxedModerately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Resim 8" descr="metin, yazı tipi, logo, grafik içeren bir resim&#10;&#10;Açıklama otomatik olarak oluşturuldu">
            <a:extLst>
              <a:ext uri="{FF2B5EF4-FFF2-40B4-BE49-F238E27FC236}">
                <a16:creationId xmlns:a16="http://schemas.microsoft.com/office/drawing/2014/main" id="{562C184E-7085-1D94-542F-9233B0F82F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8" b="20693"/>
          <a:stretch/>
        </p:blipFill>
        <p:spPr bwMode="auto">
          <a:xfrm>
            <a:off x="4858737" y="686556"/>
            <a:ext cx="1101552" cy="5935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Resim 9" descr="MÜİSEF Nedir? | İslam İktisadı">
            <a:extLst>
              <a:ext uri="{FF2B5EF4-FFF2-40B4-BE49-F238E27FC236}">
                <a16:creationId xmlns:a16="http://schemas.microsoft.com/office/drawing/2014/main" id="{4B10A4CF-949D-CCB5-FA8C-32999A8F5D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9" b="24530"/>
          <a:stretch/>
        </p:blipFill>
        <p:spPr bwMode="auto">
          <a:xfrm>
            <a:off x="6231712" y="731187"/>
            <a:ext cx="1753446" cy="5042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5" name="Tablo 14">
            <a:extLst>
              <a:ext uri="{FF2B5EF4-FFF2-40B4-BE49-F238E27FC236}">
                <a16:creationId xmlns:a16="http://schemas.microsoft.com/office/drawing/2014/main" id="{07A02CF8-57A9-1655-38E3-774720CBEC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94850"/>
              </p:ext>
            </p:extLst>
          </p:nvPr>
        </p:nvGraphicFramePr>
        <p:xfrm>
          <a:off x="4458810" y="1509076"/>
          <a:ext cx="6785593" cy="47662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0778">
                  <a:extLst>
                    <a:ext uri="{9D8B030D-6E8A-4147-A177-3AD203B41FA5}">
                      <a16:colId xmlns:a16="http://schemas.microsoft.com/office/drawing/2014/main" val="3891139887"/>
                    </a:ext>
                  </a:extLst>
                </a:gridCol>
                <a:gridCol w="6034815">
                  <a:extLst>
                    <a:ext uri="{9D8B030D-6E8A-4147-A177-3AD203B41FA5}">
                      <a16:colId xmlns:a16="http://schemas.microsoft.com/office/drawing/2014/main" val="834317165"/>
                    </a:ext>
                  </a:extLst>
                </a:gridCol>
              </a:tblGrid>
              <a:tr h="290552"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 dirty="0">
                          <a:effectLst/>
                        </a:rPr>
                        <a:t>ISLAMIC ECONOMICS AND FINANCE E-TRAINING </a:t>
                      </a:r>
                      <a:endParaRPr lang="tr-TR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3063907"/>
                  </a:ext>
                </a:extLst>
              </a:tr>
              <a:tr h="2804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 dirty="0">
                          <a:effectLst/>
                        </a:rPr>
                        <a:t>Module No</a:t>
                      </a:r>
                      <a:endParaRPr lang="tr-TR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 dirty="0">
                          <a:effectLst/>
                        </a:rPr>
                        <a:t>Training Topic  </a:t>
                      </a:r>
                      <a:endParaRPr lang="tr-TR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/>
                </a:tc>
                <a:extLst>
                  <a:ext uri="{0D108BD9-81ED-4DB2-BD59-A6C34878D82A}">
                    <a16:rowId xmlns:a16="http://schemas.microsoft.com/office/drawing/2014/main" val="750573560"/>
                  </a:ext>
                </a:extLst>
              </a:tr>
              <a:tr h="2905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>
                          <a:effectLst/>
                        </a:rPr>
                        <a:t>1</a:t>
                      </a:r>
                      <a:endParaRPr lang="tr-T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 dirty="0">
                          <a:effectLst/>
                        </a:rPr>
                        <a:t>Fundamental Principles of Islamic Economics</a:t>
                      </a:r>
                      <a:endParaRPr lang="tr-TR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extLst>
                  <a:ext uri="{0D108BD9-81ED-4DB2-BD59-A6C34878D82A}">
                    <a16:rowId xmlns:a16="http://schemas.microsoft.com/office/drawing/2014/main" val="854649163"/>
                  </a:ext>
                </a:extLst>
              </a:tr>
              <a:tr h="2905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>
                          <a:effectLst/>
                        </a:rPr>
                        <a:t>2</a:t>
                      </a:r>
                      <a:endParaRPr lang="tr-T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 dirty="0">
                          <a:effectLst/>
                        </a:rPr>
                        <a:t>Historical Development of Islamic Finance</a:t>
                      </a:r>
                      <a:endParaRPr lang="tr-TR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extLst>
                  <a:ext uri="{0D108BD9-81ED-4DB2-BD59-A6C34878D82A}">
                    <a16:rowId xmlns:a16="http://schemas.microsoft.com/office/drawing/2014/main" val="1714988963"/>
                  </a:ext>
                </a:extLst>
              </a:tr>
              <a:tr h="3098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>
                          <a:effectLst/>
                        </a:rPr>
                        <a:t>3</a:t>
                      </a:r>
                      <a:endParaRPr lang="tr-T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 dirty="0">
                          <a:effectLst/>
                        </a:rPr>
                        <a:t>The Jurisprudential Foundations of Islamic Finance</a:t>
                      </a:r>
                      <a:endParaRPr lang="tr-TR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extLst>
                  <a:ext uri="{0D108BD9-81ED-4DB2-BD59-A6C34878D82A}">
                    <a16:rowId xmlns:a16="http://schemas.microsoft.com/office/drawing/2014/main" val="4043894967"/>
                  </a:ext>
                </a:extLst>
              </a:tr>
              <a:tr h="33551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>
                          <a:effectLst/>
                        </a:rPr>
                        <a:t>4</a:t>
                      </a:r>
                      <a:endParaRPr lang="tr-T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 dirty="0">
                          <a:effectLst/>
                        </a:rPr>
                        <a:t>Islamic Banking and Financial Services</a:t>
                      </a:r>
                      <a:endParaRPr lang="tr-TR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extLst>
                  <a:ext uri="{0D108BD9-81ED-4DB2-BD59-A6C34878D82A}">
                    <a16:rowId xmlns:a16="http://schemas.microsoft.com/office/drawing/2014/main" val="3608006410"/>
                  </a:ext>
                </a:extLst>
              </a:tr>
              <a:tr h="2804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>
                          <a:effectLst/>
                        </a:rPr>
                        <a:t>5</a:t>
                      </a:r>
                      <a:endParaRPr lang="tr-T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>
                          <a:effectLst/>
                        </a:rPr>
                        <a:t>Participatory Insurance (Takaful)</a:t>
                      </a:r>
                      <a:endParaRPr lang="tr-T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extLst>
                  <a:ext uri="{0D108BD9-81ED-4DB2-BD59-A6C34878D82A}">
                    <a16:rowId xmlns:a16="http://schemas.microsoft.com/office/drawing/2014/main" val="2390616119"/>
                  </a:ext>
                </a:extLst>
              </a:tr>
              <a:tr h="2905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>
                          <a:effectLst/>
                        </a:rPr>
                        <a:t>6</a:t>
                      </a:r>
                      <a:endParaRPr lang="tr-T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 dirty="0">
                          <a:effectLst/>
                        </a:rPr>
                        <a:t>Islamic </a:t>
                      </a:r>
                      <a:r>
                        <a:rPr lang="tr-TR" sz="1200" kern="100" dirty="0" err="1">
                          <a:effectLst/>
                        </a:rPr>
                        <a:t>Microfinance </a:t>
                      </a:r>
                      <a:r>
                        <a:rPr lang="tr-TR" sz="1200" kern="100" dirty="0">
                          <a:effectLst/>
                        </a:rPr>
                        <a:t>and Development</a:t>
                      </a:r>
                      <a:endParaRPr lang="tr-TR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extLst>
                  <a:ext uri="{0D108BD9-81ED-4DB2-BD59-A6C34878D82A}">
                    <a16:rowId xmlns:a16="http://schemas.microsoft.com/office/drawing/2014/main" val="2747125293"/>
                  </a:ext>
                </a:extLst>
              </a:tr>
              <a:tr h="2905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>
                          <a:effectLst/>
                        </a:rPr>
                        <a:t>7</a:t>
                      </a:r>
                      <a:endParaRPr lang="tr-T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>
                          <a:effectLst/>
                        </a:rPr>
                        <a:t>The Impact of Crises on the Islamic Financial System</a:t>
                      </a:r>
                      <a:endParaRPr lang="tr-T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extLst>
                  <a:ext uri="{0D108BD9-81ED-4DB2-BD59-A6C34878D82A}">
                    <a16:rowId xmlns:a16="http://schemas.microsoft.com/office/drawing/2014/main" val="3916468844"/>
                  </a:ext>
                </a:extLst>
              </a:tr>
              <a:tr h="2804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>
                          <a:effectLst/>
                        </a:rPr>
                        <a:t>8</a:t>
                      </a:r>
                      <a:endParaRPr lang="tr-T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 dirty="0">
                          <a:effectLst/>
                        </a:rPr>
                        <a:t>Interest-Free Finance and the Concept of </a:t>
                      </a:r>
                      <a:r>
                        <a:rPr lang="tr-TR" sz="1200" kern="100" dirty="0" err="1">
                          <a:effectLst/>
                        </a:rPr>
                        <a:t>Riba</a:t>
                      </a:r>
                      <a:endParaRPr lang="tr-TR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extLst>
                  <a:ext uri="{0D108BD9-81ED-4DB2-BD59-A6C34878D82A}">
                    <a16:rowId xmlns:a16="http://schemas.microsoft.com/office/drawing/2014/main" val="3736543934"/>
                  </a:ext>
                </a:extLst>
              </a:tr>
              <a:tr h="2905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>
                          <a:effectLst/>
                        </a:rPr>
                        <a:t>9</a:t>
                      </a:r>
                      <a:endParaRPr lang="tr-T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 dirty="0">
                          <a:effectLst/>
                        </a:rPr>
                        <a:t>The Concept of Property and Wealth in Islam</a:t>
                      </a:r>
                      <a:endParaRPr lang="tr-TR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extLst>
                  <a:ext uri="{0D108BD9-81ED-4DB2-BD59-A6C34878D82A}">
                    <a16:rowId xmlns:a16="http://schemas.microsoft.com/office/drawing/2014/main" val="2155670357"/>
                  </a:ext>
                </a:extLst>
              </a:tr>
              <a:tr h="2804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>
                          <a:effectLst/>
                        </a:rPr>
                        <a:t>10</a:t>
                      </a:r>
                      <a:endParaRPr lang="tr-T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 dirty="0">
                          <a:effectLst/>
                        </a:rPr>
                        <a:t>Property Rights and Business Ethics in Islamic Economics</a:t>
                      </a:r>
                      <a:endParaRPr lang="tr-TR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extLst>
                  <a:ext uri="{0D108BD9-81ED-4DB2-BD59-A6C34878D82A}">
                    <a16:rowId xmlns:a16="http://schemas.microsoft.com/office/drawing/2014/main" val="2597505276"/>
                  </a:ext>
                </a:extLst>
              </a:tr>
              <a:tr h="2905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>
                          <a:effectLst/>
                        </a:rPr>
                        <a:t>11</a:t>
                      </a:r>
                      <a:endParaRPr lang="tr-T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 dirty="0">
                          <a:effectLst/>
                        </a:rPr>
                        <a:t>The Impact of Islamic Law on Financial Markets</a:t>
                      </a:r>
                      <a:endParaRPr lang="tr-TR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extLst>
                  <a:ext uri="{0D108BD9-81ED-4DB2-BD59-A6C34878D82A}">
                    <a16:rowId xmlns:a16="http://schemas.microsoft.com/office/drawing/2014/main" val="3473267508"/>
                  </a:ext>
                </a:extLst>
              </a:tr>
              <a:tr h="2905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>
                          <a:effectLst/>
                        </a:rPr>
                        <a:t>12</a:t>
                      </a:r>
                      <a:endParaRPr lang="tr-T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 dirty="0">
                          <a:effectLst/>
                        </a:rPr>
                        <a:t>International Islamic Financial Institutions</a:t>
                      </a:r>
                      <a:endParaRPr lang="tr-TR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extLst>
                  <a:ext uri="{0D108BD9-81ED-4DB2-BD59-A6C34878D82A}">
                    <a16:rowId xmlns:a16="http://schemas.microsoft.com/office/drawing/2014/main" val="3991864000"/>
                  </a:ext>
                </a:extLst>
              </a:tr>
              <a:tr h="2804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>
                          <a:effectLst/>
                        </a:rPr>
                        <a:t>13</a:t>
                      </a:r>
                      <a:endParaRPr lang="tr-T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 dirty="0">
                          <a:effectLst/>
                        </a:rPr>
                        <a:t>Fundraising Methods in Participation Banking</a:t>
                      </a:r>
                      <a:endParaRPr lang="tr-TR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extLst>
                  <a:ext uri="{0D108BD9-81ED-4DB2-BD59-A6C34878D82A}">
                    <a16:rowId xmlns:a16="http://schemas.microsoft.com/office/drawing/2014/main" val="1122196536"/>
                  </a:ext>
                </a:extLst>
              </a:tr>
              <a:tr h="2905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>
                          <a:effectLst/>
                        </a:rPr>
                        <a:t>14</a:t>
                      </a:r>
                      <a:endParaRPr lang="tr-T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kern="100" dirty="0">
                          <a:effectLst/>
                        </a:rPr>
                        <a:t>Fund Utilization Methods in Participation Banking</a:t>
                      </a:r>
                      <a:endParaRPr lang="tr-TR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29" marR="48729" marT="0" marB="0" anchor="ctr"/>
                </a:tc>
                <a:extLst>
                  <a:ext uri="{0D108BD9-81ED-4DB2-BD59-A6C34878D82A}">
                    <a16:rowId xmlns:a16="http://schemas.microsoft.com/office/drawing/2014/main" val="1034265349"/>
                  </a:ext>
                </a:extLst>
              </a:tr>
            </a:tbl>
          </a:graphicData>
        </a:graphic>
      </p:graphicFrame>
      <p:sp>
        <p:nvSpPr>
          <p:cNvPr id="2" name="Dikdörtgen 1">
            <a:extLst>
              <a:ext uri="{FF2B5EF4-FFF2-40B4-BE49-F238E27FC236}">
                <a16:creationId xmlns:a16="http://schemas.microsoft.com/office/drawing/2014/main" id="{C6DB51BE-4486-6F1D-7652-92B8F3E8A4EC}"/>
              </a:ext>
            </a:extLst>
          </p:cNvPr>
          <p:cNvSpPr/>
          <p:nvPr/>
        </p:nvSpPr>
        <p:spPr>
          <a:xfrm>
            <a:off x="161688" y="346837"/>
            <a:ext cx="1794343" cy="1115328"/>
          </a:xfrm>
          <a:prstGeom prst="rect">
            <a:avLst/>
          </a:prstGeom>
          <a:solidFill>
            <a:srgbClr val="131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Resim 13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8366835-136F-1A32-2FD9-B630CA9A24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688" y="526012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04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886B5-5E10-6AD0-9A40-48C247CC1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2E2D10E7-7637-1F5F-65B0-5CBE8ADA2CF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B6621A30-F2DA-515B-0DB0-4B3AFDC801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D249FAFE-601C-6783-F4F4-7D6E43459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14DA2FA-0455-CD3B-0AE5-D2B880B6A6EF}"/>
              </a:ext>
            </a:extLst>
          </p:cNvPr>
          <p:cNvSpPr txBox="1"/>
          <p:nvPr/>
        </p:nvSpPr>
        <p:spPr>
          <a:xfrm>
            <a:off x="523385" y="1737360"/>
            <a:ext cx="761567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Banking Law E-Learning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059A168D-A6A4-77F7-779B-9A56DBC6BC3A}"/>
              </a:ext>
            </a:extLst>
          </p:cNvPr>
          <p:cNvSpPr/>
          <p:nvPr/>
        </p:nvSpPr>
        <p:spPr>
          <a:xfrm>
            <a:off x="604957" y="84517"/>
            <a:ext cx="124614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10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D2CDD32F-9A35-242B-3861-9345F2695C01}"/>
              </a:ext>
            </a:extLst>
          </p:cNvPr>
          <p:cNvSpPr/>
          <p:nvPr/>
        </p:nvSpPr>
        <p:spPr>
          <a:xfrm>
            <a:off x="9195758" y="546182"/>
            <a:ext cx="2472856" cy="1191178"/>
          </a:xfrm>
          <a:prstGeom prst="rect">
            <a:avLst/>
          </a:prstGeom>
          <a:solidFill>
            <a:srgbClr val="1318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B94CF30-4833-23CA-DA0E-6655ECEF5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260" y="653038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30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814A2-63CA-3F4F-AA6D-1479E28ED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02C82E5B-F1E9-7864-27FD-3422CC49137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91A61AE7-6B81-5EFB-58A3-BF9AC6B398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240ADA82-888F-708F-B169-0E6282BE6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19273E48-761E-3AE9-C5F1-50973E7A9076}"/>
              </a:ext>
            </a:extLst>
          </p:cNvPr>
          <p:cNvSpPr txBox="1"/>
          <p:nvPr/>
        </p:nvSpPr>
        <p:spPr>
          <a:xfrm>
            <a:off x="224901" y="1796032"/>
            <a:ext cx="2823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dirty="0">
                <a:solidFill>
                  <a:schemeClr val="bg1"/>
                </a:solidFill>
                <a:latin typeface="GOTHAM-MEDIUM-TR" pitchFamily="2" charset="0"/>
              </a:rPr>
              <a:t>Banking Law E-Learning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AC6C446E-A91E-15C4-78B4-BA5E7BCD4885}"/>
              </a:ext>
            </a:extLst>
          </p:cNvPr>
          <p:cNvSpPr txBox="1"/>
          <p:nvPr/>
        </p:nvSpPr>
        <p:spPr>
          <a:xfrm>
            <a:off x="7733191" y="2184048"/>
            <a:ext cx="2547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TR" pitchFamily="2" charset="0"/>
                <a:ea typeface="Noto Sans" panose="020B0502040504020204" pitchFamily="34"/>
                <a:cs typeface="Noto Sans" panose="020B0502040504020204" pitchFamily="34"/>
              </a:rPr>
              <a:t>Advanced Level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E-Interest-Free Banking Certification Training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7AAB3E0-6914-7177-DC35-BED9F2AFFDC0}"/>
              </a:ext>
            </a:extLst>
          </p:cNvPr>
          <p:cNvSpPr txBox="1"/>
          <p:nvPr/>
        </p:nvSpPr>
        <p:spPr>
          <a:xfrm>
            <a:off x="6096000" y="3273360"/>
            <a:ext cx="3558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Participatory Banking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Product Cards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13" name="Düz Bağlayıcı 12">
            <a:extLst>
              <a:ext uri="{FF2B5EF4-FFF2-40B4-BE49-F238E27FC236}">
                <a16:creationId xmlns:a16="http://schemas.microsoft.com/office/drawing/2014/main" id="{8B026E0B-E5C3-2506-5D39-F1073C3BBB80}"/>
              </a:ext>
            </a:extLst>
          </p:cNvPr>
          <p:cNvCxnSpPr>
            <a:cxnSpLocks/>
          </p:cNvCxnSpPr>
          <p:nvPr/>
        </p:nvCxnSpPr>
        <p:spPr>
          <a:xfrm>
            <a:off x="4093909" y="1357462"/>
            <a:ext cx="0" cy="2952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 2">
            <a:extLst>
              <a:ext uri="{FF2B5EF4-FFF2-40B4-BE49-F238E27FC236}">
                <a16:creationId xmlns:a16="http://schemas.microsoft.com/office/drawing/2014/main" id="{8FFDD0D8-0448-1756-E421-9E62409BB365}"/>
              </a:ext>
            </a:extLst>
          </p:cNvPr>
          <p:cNvGrpSpPr/>
          <p:nvPr/>
        </p:nvGrpSpPr>
        <p:grpSpPr>
          <a:xfrm>
            <a:off x="4333435" y="143050"/>
            <a:ext cx="1989637" cy="415873"/>
            <a:chOff x="4012891" y="1286193"/>
            <a:chExt cx="1989637" cy="415873"/>
          </a:xfrm>
        </p:grpSpPr>
        <p:sp>
          <p:nvSpPr>
            <p:cNvPr id="5" name="Alt Başlık 2">
              <a:extLst>
                <a:ext uri="{FF2B5EF4-FFF2-40B4-BE49-F238E27FC236}">
                  <a16:creationId xmlns:a16="http://schemas.microsoft.com/office/drawing/2014/main" id="{9AABF1E5-5965-DD14-2091-1E22651229F8}"/>
                </a:ext>
              </a:extLst>
            </p:cNvPr>
            <p:cNvSpPr txBox="1">
              <a:spLocks/>
            </p:cNvSpPr>
            <p:nvPr/>
          </p:nvSpPr>
          <p:spPr>
            <a:xfrm>
              <a:off x="4012891" y="1357462"/>
              <a:ext cx="1527651" cy="2952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>
              <a:normAutofit fontScale="5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tr-TR" sz="2400" dirty="0">
                  <a:solidFill>
                    <a:schemeClr val="bg1"/>
                  </a:solidFill>
                </a:rPr>
                <a:t>  E-VIDEO CONTENT</a:t>
              </a:r>
              <a:endParaRPr lang="tr-TR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20" descr="Video icon » SAT-7 UK">
              <a:extLst>
                <a:ext uri="{FF2B5EF4-FFF2-40B4-BE49-F238E27FC236}">
                  <a16:creationId xmlns:a16="http://schemas.microsoft.com/office/drawing/2014/main" id="{69AEDC1C-959E-842A-78A8-FAA9937FF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6655" y="1286193"/>
              <a:ext cx="415873" cy="415873"/>
            </a:xfrm>
            <a:prstGeom prst="rect">
              <a:avLst/>
            </a:prstGeom>
            <a:noFill/>
            <a:scene3d>
              <a:camera prst="perspectiveRelaxedModerately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Resim 8" descr="metin, yazı tipi, logo, grafik içeren bir resim&#10;&#10;Açıklama otomatik olarak oluşturuldu">
            <a:extLst>
              <a:ext uri="{FF2B5EF4-FFF2-40B4-BE49-F238E27FC236}">
                <a16:creationId xmlns:a16="http://schemas.microsoft.com/office/drawing/2014/main" id="{4992A42F-6DDA-137B-3ACD-8FA7603970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8" b="20693"/>
          <a:stretch/>
        </p:blipFill>
        <p:spPr bwMode="auto">
          <a:xfrm>
            <a:off x="4858737" y="686556"/>
            <a:ext cx="1101552" cy="5935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Resim 9" descr="MÜİSEF Nedir? | İslam İktisadı">
            <a:extLst>
              <a:ext uri="{FF2B5EF4-FFF2-40B4-BE49-F238E27FC236}">
                <a16:creationId xmlns:a16="http://schemas.microsoft.com/office/drawing/2014/main" id="{1FF853F1-CCB9-EFE4-F535-5FE6F35BE0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9" b="24530"/>
          <a:stretch/>
        </p:blipFill>
        <p:spPr bwMode="auto">
          <a:xfrm>
            <a:off x="6231712" y="731187"/>
            <a:ext cx="1753446" cy="5042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4" name="Tablo 13">
            <a:extLst>
              <a:ext uri="{FF2B5EF4-FFF2-40B4-BE49-F238E27FC236}">
                <a16:creationId xmlns:a16="http://schemas.microsoft.com/office/drawing/2014/main" id="{DC228ADA-25F1-97D7-1CA0-4054FB593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346649"/>
              </p:ext>
            </p:extLst>
          </p:nvPr>
        </p:nvGraphicFramePr>
        <p:xfrm>
          <a:off x="4458810" y="1555780"/>
          <a:ext cx="7066249" cy="47725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448">
                  <a:extLst>
                    <a:ext uri="{9D8B030D-6E8A-4147-A177-3AD203B41FA5}">
                      <a16:colId xmlns:a16="http://schemas.microsoft.com/office/drawing/2014/main" val="2271644759"/>
                    </a:ext>
                  </a:extLst>
                </a:gridCol>
                <a:gridCol w="6813801">
                  <a:extLst>
                    <a:ext uri="{9D8B030D-6E8A-4147-A177-3AD203B41FA5}">
                      <a16:colId xmlns:a16="http://schemas.microsoft.com/office/drawing/2014/main" val="4163090693"/>
                    </a:ext>
                  </a:extLst>
                </a:gridCol>
              </a:tblGrid>
              <a:tr h="2044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 dirty="0">
                          <a:effectLst/>
                        </a:rPr>
                        <a:t> </a:t>
                      </a:r>
                      <a:endParaRPr lang="tr-T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>
                          <a:effectLst/>
                        </a:rPr>
                        <a:t>INTRODUCTION TO BANKING LAW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extLst>
                  <a:ext uri="{0D108BD9-81ED-4DB2-BD59-A6C34878D82A}">
                    <a16:rowId xmlns:a16="http://schemas.microsoft.com/office/drawing/2014/main" val="3088906138"/>
                  </a:ext>
                </a:extLst>
              </a:tr>
              <a:tr h="2638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>
                          <a:effectLst/>
                        </a:rPr>
                        <a:t>1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>
                          <a:effectLst/>
                        </a:rPr>
                        <a:t>The Concept of Banking Law, Its Place in the Legal System, and the Sources of Banking Law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extLst>
                  <a:ext uri="{0D108BD9-81ED-4DB2-BD59-A6C34878D82A}">
                    <a16:rowId xmlns:a16="http://schemas.microsoft.com/office/drawing/2014/main" val="1423022935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>
                          <a:effectLst/>
                        </a:rPr>
                        <a:t>2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>
                          <a:effectLst/>
                        </a:rPr>
                        <a:t>Legal Characteristics, Establishment, and Types of Banks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extLst>
                  <a:ext uri="{0D108BD9-81ED-4DB2-BD59-A6C34878D82A}">
                    <a16:rowId xmlns:a16="http://schemas.microsoft.com/office/drawing/2014/main" val="2220374992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>
                          <a:effectLst/>
                        </a:rPr>
                        <a:t>3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 dirty="0">
                          <a:effectLst/>
                        </a:rPr>
                        <a:t>Legal Bodies of Banks and Their Duties and Powers</a:t>
                      </a:r>
                      <a:endParaRPr lang="tr-T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extLst>
                  <a:ext uri="{0D108BD9-81ED-4DB2-BD59-A6C34878D82A}">
                    <a16:rowId xmlns:a16="http://schemas.microsoft.com/office/drawing/2014/main" val="729609081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>
                          <a:effectLst/>
                        </a:rPr>
                        <a:t>4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>
                          <a:effectLst/>
                        </a:rPr>
                        <a:t>Transactions Related to the Articles of Association of Banks and Corporate Governance Principles in Banks 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extLst>
                  <a:ext uri="{0D108BD9-81ED-4DB2-BD59-A6C34878D82A}">
                    <a16:rowId xmlns:a16="http://schemas.microsoft.com/office/drawing/2014/main" val="705377206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>
                          <a:effectLst/>
                        </a:rPr>
                        <a:t>5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>
                          <a:effectLst/>
                        </a:rPr>
                        <a:t>Shareholding in Banks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extLst>
                  <a:ext uri="{0D108BD9-81ED-4DB2-BD59-A6C34878D82A}">
                    <a16:rowId xmlns:a16="http://schemas.microsoft.com/office/drawing/2014/main" val="4069758731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>
                          <a:effectLst/>
                        </a:rPr>
                        <a:t>6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 dirty="0">
                          <a:effectLst/>
                        </a:rPr>
                        <a:t>Revocation of Bank Establishment Licenses and Regulations Concerning Bank Operations</a:t>
                      </a:r>
                      <a:endParaRPr lang="tr-T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extLst>
                  <a:ext uri="{0D108BD9-81ED-4DB2-BD59-A6C34878D82A}">
                    <a16:rowId xmlns:a16="http://schemas.microsoft.com/office/drawing/2014/main" val="3132231275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>
                          <a:effectLst/>
                        </a:rPr>
                        <a:t>7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>
                          <a:effectLst/>
                        </a:rPr>
                        <a:t>Banks' Liability for Their Employees and Organization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extLst>
                  <a:ext uri="{0D108BD9-81ED-4DB2-BD59-A6C34878D82A}">
                    <a16:rowId xmlns:a16="http://schemas.microsoft.com/office/drawing/2014/main" val="567509063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>
                          <a:effectLst/>
                        </a:rPr>
                        <a:t>8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 dirty="0">
                          <a:effectLst/>
                        </a:rPr>
                        <a:t>International Banking Principles and the Opening of Branches in Turkey by Foreign Banks</a:t>
                      </a:r>
                      <a:endParaRPr lang="tr-T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extLst>
                  <a:ext uri="{0D108BD9-81ED-4DB2-BD59-A6C34878D82A}">
                    <a16:rowId xmlns:a16="http://schemas.microsoft.com/office/drawing/2014/main" val="2912071238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>
                          <a:effectLst/>
                        </a:rPr>
                        <a:t> 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 dirty="0">
                          <a:solidFill>
                            <a:schemeClr val="bg1"/>
                          </a:solidFill>
                          <a:effectLst/>
                        </a:rPr>
                        <a:t>SUPERVISION AND SUPERVISORY BODIES</a:t>
                      </a:r>
                      <a:endParaRPr lang="tr-TR" sz="16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>
                    <a:solidFill>
                      <a:srgbClr val="267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768109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>
                          <a:effectLst/>
                        </a:rPr>
                        <a:t>9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 dirty="0">
                          <a:effectLst/>
                        </a:rPr>
                        <a:t>Internal Systems and Audit Activities in Banks</a:t>
                      </a:r>
                      <a:endParaRPr lang="tr-T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extLst>
                  <a:ext uri="{0D108BD9-81ED-4DB2-BD59-A6C34878D82A}">
                    <a16:rowId xmlns:a16="http://schemas.microsoft.com/office/drawing/2014/main" val="3788004354"/>
                  </a:ext>
                </a:extLst>
              </a:tr>
              <a:tr h="3083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>
                          <a:effectLst/>
                        </a:rPr>
                        <a:t>10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 dirty="0">
                          <a:effectLst/>
                        </a:rPr>
                        <a:t>Regulations on Capital Adequacy in Banks</a:t>
                      </a:r>
                      <a:endParaRPr lang="tr-T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extLst>
                  <a:ext uri="{0D108BD9-81ED-4DB2-BD59-A6C34878D82A}">
                    <a16:rowId xmlns:a16="http://schemas.microsoft.com/office/drawing/2014/main" val="456431925"/>
                  </a:ext>
                </a:extLst>
              </a:tr>
              <a:tr h="3083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>
                          <a:effectLst/>
                        </a:rPr>
                        <a:t>11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 dirty="0">
                          <a:effectLst/>
                        </a:rPr>
                        <a:t>Accounting and Financial Reporting in Banks </a:t>
                      </a:r>
                      <a:endParaRPr lang="tr-T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extLst>
                  <a:ext uri="{0D108BD9-81ED-4DB2-BD59-A6C34878D82A}">
                    <a16:rowId xmlns:a16="http://schemas.microsoft.com/office/drawing/2014/main" val="2947722673"/>
                  </a:ext>
                </a:extLst>
              </a:tr>
              <a:tr h="4089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>
                          <a:effectLst/>
                        </a:rPr>
                        <a:t>12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 dirty="0">
                          <a:effectLst/>
                        </a:rPr>
                        <a:t>Banking Regulation and Supervision Agency and Banking Regulation and Supervision Board</a:t>
                      </a:r>
                      <a:endParaRPr lang="tr-T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extLst>
                  <a:ext uri="{0D108BD9-81ED-4DB2-BD59-A6C34878D82A}">
                    <a16:rowId xmlns:a16="http://schemas.microsoft.com/office/drawing/2014/main" val="3860257763"/>
                  </a:ext>
                </a:extLst>
              </a:tr>
              <a:tr h="3083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>
                          <a:effectLst/>
                        </a:rPr>
                        <a:t>13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 dirty="0">
                          <a:effectLst/>
                        </a:rPr>
                        <a:t>Transfer of Banks to the Deposit Insurance Fund and Related Regulations</a:t>
                      </a:r>
                      <a:endParaRPr lang="tr-T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extLst>
                  <a:ext uri="{0D108BD9-81ED-4DB2-BD59-A6C34878D82A}">
                    <a16:rowId xmlns:a16="http://schemas.microsoft.com/office/drawing/2014/main" val="3062752878"/>
                  </a:ext>
                </a:extLst>
              </a:tr>
              <a:tr h="3083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>
                          <a:effectLst/>
                        </a:rPr>
                        <a:t>14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 dirty="0">
                          <a:effectLst/>
                        </a:rPr>
                        <a:t>Banking Associations, Their Duties and Bodies</a:t>
                      </a:r>
                      <a:endParaRPr lang="tr-T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extLst>
                  <a:ext uri="{0D108BD9-81ED-4DB2-BD59-A6C34878D82A}">
                    <a16:rowId xmlns:a16="http://schemas.microsoft.com/office/drawing/2014/main" val="263585411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>
                          <a:effectLst/>
                        </a:rPr>
                        <a:t> 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 dirty="0">
                          <a:solidFill>
                            <a:schemeClr val="bg1"/>
                          </a:solidFill>
                          <a:effectLst/>
                        </a:rPr>
                        <a:t>ELECTRONIC BANKING</a:t>
                      </a:r>
                      <a:endParaRPr lang="tr-TR" sz="16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>
                    <a:solidFill>
                      <a:srgbClr val="267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018826"/>
                  </a:ext>
                </a:extLst>
              </a:tr>
              <a:tr h="3083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>
                          <a:effectLst/>
                        </a:rPr>
                        <a:t>15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 dirty="0">
                          <a:effectLst/>
                        </a:rPr>
                        <a:t>Electronic Banking and Digital Currency Law</a:t>
                      </a:r>
                      <a:endParaRPr lang="tr-T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extLst>
                  <a:ext uri="{0D108BD9-81ED-4DB2-BD59-A6C34878D82A}">
                    <a16:rowId xmlns:a16="http://schemas.microsoft.com/office/drawing/2014/main" val="3484202786"/>
                  </a:ext>
                </a:extLst>
              </a:tr>
              <a:tr h="3083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>
                          <a:effectLst/>
                        </a:rPr>
                        <a:t>16</a:t>
                      </a:r>
                      <a:endParaRPr lang="tr-TR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0" dirty="0">
                          <a:effectLst/>
                        </a:rPr>
                        <a:t>Open Banking (Digital Banking) and Its Legal Dimension</a:t>
                      </a:r>
                      <a:endParaRPr lang="tr-TR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505" marR="43505" marT="0" marB="0" anchor="ctr"/>
                </a:tc>
                <a:extLst>
                  <a:ext uri="{0D108BD9-81ED-4DB2-BD59-A6C34878D82A}">
                    <a16:rowId xmlns:a16="http://schemas.microsoft.com/office/drawing/2014/main" val="1052611640"/>
                  </a:ext>
                </a:extLst>
              </a:tr>
            </a:tbl>
          </a:graphicData>
        </a:graphic>
      </p:graphicFrame>
      <p:sp>
        <p:nvSpPr>
          <p:cNvPr id="2" name="Dikdörtgen 1">
            <a:extLst>
              <a:ext uri="{FF2B5EF4-FFF2-40B4-BE49-F238E27FC236}">
                <a16:creationId xmlns:a16="http://schemas.microsoft.com/office/drawing/2014/main" id="{9240D2EA-4490-90AD-8C4B-CCECA5015FCE}"/>
              </a:ext>
            </a:extLst>
          </p:cNvPr>
          <p:cNvSpPr/>
          <p:nvPr/>
        </p:nvSpPr>
        <p:spPr>
          <a:xfrm>
            <a:off x="161688" y="346837"/>
            <a:ext cx="1794343" cy="1115328"/>
          </a:xfrm>
          <a:prstGeom prst="rect">
            <a:avLst/>
          </a:prstGeom>
          <a:solidFill>
            <a:srgbClr val="131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A919DB3-36FC-26B7-C1AD-5099F3B0B0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688" y="526012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33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6F5D0-B706-AF99-BA2E-A72F239B0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653AE640-B551-7196-2BF4-12C1597FFF7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02C82E5B-F1E9-7864-27FD-3422CC4913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307AB7FE-D593-B45B-2AF6-3B957F04E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6A2D2EC5-6444-F12B-A453-6E3E895C00D3}"/>
              </a:ext>
            </a:extLst>
          </p:cNvPr>
          <p:cNvSpPr txBox="1"/>
          <p:nvPr/>
        </p:nvSpPr>
        <p:spPr>
          <a:xfrm>
            <a:off x="224901" y="1796032"/>
            <a:ext cx="2823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dirty="0">
                <a:solidFill>
                  <a:schemeClr val="bg1"/>
                </a:solidFill>
                <a:latin typeface="GOTHAM-MEDIUM-TR" pitchFamily="2" charset="0"/>
              </a:rPr>
              <a:t>Banking Law E-Learning</a:t>
            </a:r>
          </a:p>
          <a:p>
            <a:pPr algn="r"/>
            <a:r>
              <a:rPr lang="tr-TR" sz="2800" dirty="0">
                <a:solidFill>
                  <a:srgbClr val="FF0000"/>
                </a:solidFill>
                <a:latin typeface="GOTHAM-MEDIUM-TR" pitchFamily="2" charset="0"/>
              </a:rPr>
              <a:t>(Continued)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37EFEF62-6D32-8DC7-3603-DFF58CCE51DE}"/>
              </a:ext>
            </a:extLst>
          </p:cNvPr>
          <p:cNvSpPr txBox="1"/>
          <p:nvPr/>
        </p:nvSpPr>
        <p:spPr>
          <a:xfrm>
            <a:off x="7733191" y="2184048"/>
            <a:ext cx="2547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TR" pitchFamily="2" charset="0"/>
                <a:ea typeface="Noto Sans" panose="020B0502040504020204" pitchFamily="34"/>
                <a:cs typeface="Noto Sans" panose="020B0502040504020204" pitchFamily="34"/>
              </a:rPr>
              <a:t>Advanced Level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E-Interest-Free Banking Certification Training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55FA0A05-A910-C640-BE19-458E54FC4A01}"/>
              </a:ext>
            </a:extLst>
          </p:cNvPr>
          <p:cNvSpPr txBox="1"/>
          <p:nvPr/>
        </p:nvSpPr>
        <p:spPr>
          <a:xfrm>
            <a:off x="6096000" y="3273360"/>
            <a:ext cx="3558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Participatory Banking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Product Cards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13" name="Düz Bağlayıcı 12">
            <a:extLst>
              <a:ext uri="{FF2B5EF4-FFF2-40B4-BE49-F238E27FC236}">
                <a16:creationId xmlns:a16="http://schemas.microsoft.com/office/drawing/2014/main" id="{BCA91EB4-F70C-F017-A9F6-82E516F08CD0}"/>
              </a:ext>
            </a:extLst>
          </p:cNvPr>
          <p:cNvCxnSpPr>
            <a:cxnSpLocks/>
          </p:cNvCxnSpPr>
          <p:nvPr/>
        </p:nvCxnSpPr>
        <p:spPr>
          <a:xfrm>
            <a:off x="4093909" y="1357462"/>
            <a:ext cx="0" cy="2952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 2">
            <a:extLst>
              <a:ext uri="{FF2B5EF4-FFF2-40B4-BE49-F238E27FC236}">
                <a16:creationId xmlns:a16="http://schemas.microsoft.com/office/drawing/2014/main" id="{510DD8C6-7BB8-6AC9-063F-429A204F23D5}"/>
              </a:ext>
            </a:extLst>
          </p:cNvPr>
          <p:cNvGrpSpPr/>
          <p:nvPr/>
        </p:nvGrpSpPr>
        <p:grpSpPr>
          <a:xfrm>
            <a:off x="4333435" y="143050"/>
            <a:ext cx="1989637" cy="415873"/>
            <a:chOff x="4012891" y="1286193"/>
            <a:chExt cx="1989637" cy="415873"/>
          </a:xfrm>
        </p:grpSpPr>
        <p:sp>
          <p:nvSpPr>
            <p:cNvPr id="5" name="Alt Başlık 2">
              <a:extLst>
                <a:ext uri="{FF2B5EF4-FFF2-40B4-BE49-F238E27FC236}">
                  <a16:creationId xmlns:a16="http://schemas.microsoft.com/office/drawing/2014/main" id="{8006992F-7328-63C9-884B-369C03553E8A}"/>
                </a:ext>
              </a:extLst>
            </p:cNvPr>
            <p:cNvSpPr txBox="1">
              <a:spLocks/>
            </p:cNvSpPr>
            <p:nvPr/>
          </p:nvSpPr>
          <p:spPr>
            <a:xfrm>
              <a:off x="4012891" y="1357462"/>
              <a:ext cx="1527651" cy="2952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>
              <a:normAutofit fontScale="5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tr-TR" sz="2400" dirty="0">
                  <a:solidFill>
                    <a:schemeClr val="bg1"/>
                  </a:solidFill>
                </a:rPr>
                <a:t>  E-VIDEO CONTENT</a:t>
              </a:r>
              <a:endParaRPr lang="tr-TR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20" descr="Video icon » SAT-7 UK">
              <a:extLst>
                <a:ext uri="{FF2B5EF4-FFF2-40B4-BE49-F238E27FC236}">
                  <a16:creationId xmlns:a16="http://schemas.microsoft.com/office/drawing/2014/main" id="{6DFA30DE-0332-DA8E-D901-54E38EE4E4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6655" y="1286193"/>
              <a:ext cx="415873" cy="415873"/>
            </a:xfrm>
            <a:prstGeom prst="rect">
              <a:avLst/>
            </a:prstGeom>
            <a:noFill/>
            <a:scene3d>
              <a:camera prst="perspectiveRelaxedModerately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Resim 8" descr="metin, yazı tipi, logo, grafik içeren bir resim&#10;&#10;Açıklama otomatik olarak oluşturuldu">
            <a:extLst>
              <a:ext uri="{FF2B5EF4-FFF2-40B4-BE49-F238E27FC236}">
                <a16:creationId xmlns:a16="http://schemas.microsoft.com/office/drawing/2014/main" id="{33B77B40-1367-353F-6AE1-AF7BD15774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8" b="20693"/>
          <a:stretch/>
        </p:blipFill>
        <p:spPr bwMode="auto">
          <a:xfrm>
            <a:off x="4858737" y="686556"/>
            <a:ext cx="1101552" cy="5935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Resim 9" descr="MÜİSEF Nedir? | İslam İktisadı">
            <a:extLst>
              <a:ext uri="{FF2B5EF4-FFF2-40B4-BE49-F238E27FC236}">
                <a16:creationId xmlns:a16="http://schemas.microsoft.com/office/drawing/2014/main" id="{542C58CC-63FC-D550-E129-4B85310F4D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9" b="24530"/>
          <a:stretch/>
        </p:blipFill>
        <p:spPr bwMode="auto">
          <a:xfrm>
            <a:off x="6231712" y="731187"/>
            <a:ext cx="1753446" cy="5042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1D2BFC1C-2744-3781-CE52-F4049ED583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549083"/>
              </p:ext>
            </p:extLst>
          </p:nvPr>
        </p:nvGraphicFramePr>
        <p:xfrm>
          <a:off x="4423590" y="1407736"/>
          <a:ext cx="7237268" cy="49913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8557">
                  <a:extLst>
                    <a:ext uri="{9D8B030D-6E8A-4147-A177-3AD203B41FA5}">
                      <a16:colId xmlns:a16="http://schemas.microsoft.com/office/drawing/2014/main" val="2799606709"/>
                    </a:ext>
                  </a:extLst>
                </a:gridCol>
                <a:gridCol w="6978711">
                  <a:extLst>
                    <a:ext uri="{9D8B030D-6E8A-4147-A177-3AD203B41FA5}">
                      <a16:colId xmlns:a16="http://schemas.microsoft.com/office/drawing/2014/main" val="3174769235"/>
                    </a:ext>
                  </a:extLst>
                </a:gridCol>
              </a:tblGrid>
              <a:tr h="1381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 dirty="0">
                          <a:effectLst/>
                        </a:rPr>
                        <a:t> </a:t>
                      </a:r>
                      <a:endParaRPr lang="tr-TR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BANK - CUSTOMER RELATIONSHIPS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extLst>
                  <a:ext uri="{0D108BD9-81ED-4DB2-BD59-A6C34878D82A}">
                    <a16:rowId xmlns:a16="http://schemas.microsoft.com/office/drawing/2014/main" val="897950684"/>
                  </a:ext>
                </a:extLst>
              </a:tr>
              <a:tr h="2083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17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Major Contracts Entered Into by Banks - 1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extLst>
                  <a:ext uri="{0D108BD9-81ED-4DB2-BD59-A6C34878D82A}">
                    <a16:rowId xmlns:a16="http://schemas.microsoft.com/office/drawing/2014/main" val="4245860219"/>
                  </a:ext>
                </a:extLst>
              </a:tr>
              <a:tr h="2083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18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 dirty="0">
                          <a:effectLst/>
                        </a:rPr>
                        <a:t>Major Contracts Entered Into by Banks - 2</a:t>
                      </a:r>
                      <a:endParaRPr lang="tr-TR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extLst>
                  <a:ext uri="{0D108BD9-81ED-4DB2-BD59-A6C34878D82A}">
                    <a16:rowId xmlns:a16="http://schemas.microsoft.com/office/drawing/2014/main" val="3552418689"/>
                  </a:ext>
                </a:extLst>
              </a:tr>
              <a:tr h="2083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19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 dirty="0">
                          <a:effectLst/>
                        </a:rPr>
                        <a:t>Banks' Confidentiality Obligations, Customer Relations, and Ethical Principles</a:t>
                      </a:r>
                      <a:endParaRPr lang="tr-TR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extLst>
                  <a:ext uri="{0D108BD9-81ED-4DB2-BD59-A6C34878D82A}">
                    <a16:rowId xmlns:a16="http://schemas.microsoft.com/office/drawing/2014/main" val="3542337035"/>
                  </a:ext>
                </a:extLst>
              </a:tr>
              <a:tr h="2083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20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Consumer Transactions and Banking Law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extLst>
                  <a:ext uri="{0D108BD9-81ED-4DB2-BD59-A6C34878D82A}">
                    <a16:rowId xmlns:a16="http://schemas.microsoft.com/office/drawing/2014/main" val="3051035393"/>
                  </a:ext>
                </a:extLst>
              </a:tr>
              <a:tr h="2083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21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 dirty="0">
                          <a:effectLst/>
                        </a:rPr>
                        <a:t>Bank Cards and Electronic Payment Systems</a:t>
                      </a:r>
                      <a:endParaRPr lang="tr-TR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extLst>
                  <a:ext uri="{0D108BD9-81ED-4DB2-BD59-A6C34878D82A}">
                    <a16:rowId xmlns:a16="http://schemas.microsoft.com/office/drawing/2014/main" val="322386597"/>
                  </a:ext>
                </a:extLst>
              </a:tr>
              <a:tr h="2083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22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Financing/Credit and Personal Guarantees (Surety, Guarantee Agreement, Bank Guarantee Letter, etc.)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extLst>
                  <a:ext uri="{0D108BD9-81ED-4DB2-BD59-A6C34878D82A}">
                    <a16:rowId xmlns:a16="http://schemas.microsoft.com/office/drawing/2014/main" val="3726172270"/>
                  </a:ext>
                </a:extLst>
              </a:tr>
              <a:tr h="2083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23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 dirty="0">
                          <a:effectLst/>
                        </a:rPr>
                        <a:t>Financing/Credit and Collateral (Movable/Immovable </a:t>
                      </a:r>
                      <a:r>
                        <a:rPr lang="tr-TR" sz="1050" kern="0" dirty="0" err="1">
                          <a:effectLst/>
                        </a:rPr>
                        <a:t>Pledge</a:t>
                      </a:r>
                      <a:r>
                        <a:rPr lang="tr-TR" sz="1050" kern="0" dirty="0">
                          <a:effectLst/>
                        </a:rPr>
                        <a:t>)</a:t>
                      </a:r>
                      <a:endParaRPr lang="tr-TR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extLst>
                  <a:ext uri="{0D108BD9-81ED-4DB2-BD59-A6C34878D82A}">
                    <a16:rowId xmlns:a16="http://schemas.microsoft.com/office/drawing/2014/main" val="357945407"/>
                  </a:ext>
                </a:extLst>
              </a:tr>
              <a:tr h="2083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24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 dirty="0">
                          <a:effectLst/>
                        </a:rPr>
                        <a:t>Form and Content Requirements in Consumer Contracts</a:t>
                      </a:r>
                      <a:endParaRPr lang="tr-TR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extLst>
                  <a:ext uri="{0D108BD9-81ED-4DB2-BD59-A6C34878D82A}">
                    <a16:rowId xmlns:a16="http://schemas.microsoft.com/office/drawing/2014/main" val="1276045907"/>
                  </a:ext>
                </a:extLst>
              </a:tr>
              <a:tr h="1381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 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 dirty="0">
                          <a:solidFill>
                            <a:schemeClr val="bg1"/>
                          </a:solidFill>
                          <a:effectLst/>
                        </a:rPr>
                        <a:t>DISPUTES AND RESOLUTION METHODS</a:t>
                      </a:r>
                      <a:endParaRPr lang="tr-TR" sz="11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>
                    <a:solidFill>
                      <a:srgbClr val="267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415946"/>
                  </a:ext>
                </a:extLst>
              </a:tr>
              <a:tr h="2083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25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 dirty="0">
                          <a:effectLst/>
                        </a:rPr>
                        <a:t>Nature of Disputes in Banking Transactions and Methods of Resolution Related to Litigation</a:t>
                      </a:r>
                      <a:endParaRPr lang="tr-TR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extLst>
                  <a:ext uri="{0D108BD9-81ED-4DB2-BD59-A6C34878D82A}">
                    <a16:rowId xmlns:a16="http://schemas.microsoft.com/office/drawing/2014/main" val="3755668590"/>
                  </a:ext>
                </a:extLst>
              </a:tr>
              <a:tr h="2083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26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Individual Customer Arbitration Panels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extLst>
                  <a:ext uri="{0D108BD9-81ED-4DB2-BD59-A6C34878D82A}">
                    <a16:rowId xmlns:a16="http://schemas.microsoft.com/office/drawing/2014/main" val="105681213"/>
                  </a:ext>
                </a:extLst>
              </a:tr>
              <a:tr h="1381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 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 dirty="0">
                          <a:solidFill>
                            <a:schemeClr val="bg1"/>
                          </a:solidFill>
                          <a:effectLst/>
                        </a:rPr>
                        <a:t>BANKING and INSURANCE</a:t>
                      </a:r>
                      <a:endParaRPr lang="tr-TR" sz="11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>
                    <a:solidFill>
                      <a:srgbClr val="267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625372"/>
                  </a:ext>
                </a:extLst>
              </a:tr>
              <a:tr h="2083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27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Deposit Insurance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extLst>
                  <a:ext uri="{0D108BD9-81ED-4DB2-BD59-A6C34878D82A}">
                    <a16:rowId xmlns:a16="http://schemas.microsoft.com/office/drawing/2014/main" val="1406135902"/>
                  </a:ext>
                </a:extLst>
              </a:tr>
              <a:tr h="2083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28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Cyber Risks and Insurance for Banks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extLst>
                  <a:ext uri="{0D108BD9-81ED-4DB2-BD59-A6C34878D82A}">
                    <a16:rowId xmlns:a16="http://schemas.microsoft.com/office/drawing/2014/main" val="1434717825"/>
                  </a:ext>
                </a:extLst>
              </a:tr>
              <a:tr h="2083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29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 dirty="0">
                          <a:effectLst/>
                        </a:rPr>
                        <a:t>Bank Insurance Agency </a:t>
                      </a:r>
                      <a:endParaRPr lang="tr-TR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extLst>
                  <a:ext uri="{0D108BD9-81ED-4DB2-BD59-A6C34878D82A}">
                    <a16:rowId xmlns:a16="http://schemas.microsoft.com/office/drawing/2014/main" val="2110015020"/>
                  </a:ext>
                </a:extLst>
              </a:tr>
              <a:tr h="1381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 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 dirty="0">
                          <a:solidFill>
                            <a:schemeClr val="bg1"/>
                          </a:solidFill>
                          <a:effectLst/>
                        </a:rPr>
                        <a:t>BANKING CRIMES</a:t>
                      </a:r>
                      <a:endParaRPr lang="tr-TR" sz="11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>
                    <a:solidFill>
                      <a:srgbClr val="267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321516"/>
                  </a:ext>
                </a:extLst>
              </a:tr>
              <a:tr h="2083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30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Banking Crimes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extLst>
                  <a:ext uri="{0D108BD9-81ED-4DB2-BD59-A6C34878D82A}">
                    <a16:rowId xmlns:a16="http://schemas.microsoft.com/office/drawing/2014/main" val="2594755140"/>
                  </a:ext>
                </a:extLst>
              </a:tr>
              <a:tr h="2083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31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 dirty="0">
                          <a:effectLst/>
                        </a:rPr>
                        <a:t>Fraud and the Legal Status of Banks</a:t>
                      </a:r>
                      <a:endParaRPr lang="tr-TR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extLst>
                  <a:ext uri="{0D108BD9-81ED-4DB2-BD59-A6C34878D82A}">
                    <a16:rowId xmlns:a16="http://schemas.microsoft.com/office/drawing/2014/main" val="1731651301"/>
                  </a:ext>
                </a:extLst>
              </a:tr>
              <a:tr h="2083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32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Provisions Concerning Banks in the Context of Preventing the Laundering of Criminal Proceeds 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extLst>
                  <a:ext uri="{0D108BD9-81ED-4DB2-BD59-A6C34878D82A}">
                    <a16:rowId xmlns:a16="http://schemas.microsoft.com/office/drawing/2014/main" val="420642177"/>
                  </a:ext>
                </a:extLst>
              </a:tr>
              <a:tr h="2083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33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 dirty="0">
                          <a:effectLst/>
                        </a:rPr>
                        <a:t>Provisions Concerning Banks in the Context of Preventing the Financing </a:t>
                      </a:r>
                      <a:r>
                        <a:rPr lang="tr-TR" sz="1050" kern="0" dirty="0" err="1">
                          <a:effectLst/>
                        </a:rPr>
                        <a:t>of Terrorism</a:t>
                      </a:r>
                      <a:endParaRPr lang="tr-TR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extLst>
                  <a:ext uri="{0D108BD9-81ED-4DB2-BD59-A6C34878D82A}">
                    <a16:rowId xmlns:a16="http://schemas.microsoft.com/office/drawing/2014/main" val="401588167"/>
                  </a:ext>
                </a:extLst>
              </a:tr>
              <a:tr h="1381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 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 dirty="0">
                          <a:solidFill>
                            <a:schemeClr val="bg1"/>
                          </a:solidFill>
                          <a:effectLst/>
                        </a:rPr>
                        <a:t>PARTICIPATION/DEPOSIT LAW</a:t>
                      </a:r>
                      <a:endParaRPr lang="tr-TR" sz="11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>
                    <a:solidFill>
                      <a:srgbClr val="267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226826"/>
                  </a:ext>
                </a:extLst>
              </a:tr>
              <a:tr h="2083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34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 dirty="0">
                          <a:effectLst/>
                        </a:rPr>
                        <a:t>Participation/Deposit Law and Bank Custody Provisions </a:t>
                      </a:r>
                      <a:endParaRPr lang="tr-TR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extLst>
                  <a:ext uri="{0D108BD9-81ED-4DB2-BD59-A6C34878D82A}">
                    <a16:rowId xmlns:a16="http://schemas.microsoft.com/office/drawing/2014/main" val="3058911241"/>
                  </a:ext>
                </a:extLst>
              </a:tr>
              <a:tr h="2083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35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 dirty="0">
                          <a:effectLst/>
                        </a:rPr>
                        <a:t>Participation/Deposit Law and Savings Products </a:t>
                      </a:r>
                      <a:endParaRPr lang="tr-TR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extLst>
                  <a:ext uri="{0D108BD9-81ED-4DB2-BD59-A6C34878D82A}">
                    <a16:rowId xmlns:a16="http://schemas.microsoft.com/office/drawing/2014/main" val="805107454"/>
                  </a:ext>
                </a:extLst>
              </a:tr>
              <a:tr h="2083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>
                          <a:effectLst/>
                        </a:rPr>
                        <a:t>36</a:t>
                      </a:r>
                      <a:endParaRPr lang="tr-TR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50" kern="0" dirty="0">
                          <a:effectLst/>
                        </a:rPr>
                        <a:t>Alternative Financing Models and Their Legal Dimensions </a:t>
                      </a:r>
                      <a:endParaRPr lang="tr-TR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77" marR="28877" marT="0" marB="0" anchor="ctr"/>
                </a:tc>
                <a:extLst>
                  <a:ext uri="{0D108BD9-81ED-4DB2-BD59-A6C34878D82A}">
                    <a16:rowId xmlns:a16="http://schemas.microsoft.com/office/drawing/2014/main" val="661690960"/>
                  </a:ext>
                </a:extLst>
              </a:tr>
            </a:tbl>
          </a:graphicData>
        </a:graphic>
      </p:graphicFrame>
      <p:sp>
        <p:nvSpPr>
          <p:cNvPr id="14" name="Dikdörtgen 13">
            <a:extLst>
              <a:ext uri="{FF2B5EF4-FFF2-40B4-BE49-F238E27FC236}">
                <a16:creationId xmlns:a16="http://schemas.microsoft.com/office/drawing/2014/main" id="{9CFE07D6-D407-8333-5A24-A53D4C19FF90}"/>
              </a:ext>
            </a:extLst>
          </p:cNvPr>
          <p:cNvSpPr/>
          <p:nvPr/>
        </p:nvSpPr>
        <p:spPr>
          <a:xfrm>
            <a:off x="161688" y="346837"/>
            <a:ext cx="1794343" cy="1115328"/>
          </a:xfrm>
          <a:prstGeom prst="rect">
            <a:avLst/>
          </a:prstGeom>
          <a:solidFill>
            <a:srgbClr val="131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43495B2-520B-EA1D-576B-6D062B50F4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688" y="526012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13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473E6-B33E-7B25-62AE-2817C907D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FCE4C57F-A3D4-AD70-46D2-4399BE8FA17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FCE4C57F-A3D4-AD70-46D2-4399BE8FA1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4B8C3F45-F009-D439-5144-DC0D6B07B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1BEAE1F-2114-4599-8B02-FC37A2D8344B}"/>
              </a:ext>
            </a:extLst>
          </p:cNvPr>
          <p:cNvSpPr txBox="1"/>
          <p:nvPr/>
        </p:nvSpPr>
        <p:spPr>
          <a:xfrm>
            <a:off x="523385" y="1737360"/>
            <a:ext cx="76156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Interest-Free Banking</a:t>
            </a:r>
          </a:p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Compliance with Principles and Standards</a:t>
            </a:r>
          </a:p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Communications and Activities  </a:t>
            </a:r>
          </a:p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E-learning 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DC337A44-947B-DAC6-F826-7E9B9613FE82}"/>
              </a:ext>
            </a:extLst>
          </p:cNvPr>
          <p:cNvSpPr/>
          <p:nvPr/>
        </p:nvSpPr>
        <p:spPr>
          <a:xfrm>
            <a:off x="604957" y="84517"/>
            <a:ext cx="106772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11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4156B001-F8B7-23F4-C075-C1B2C72A969B}"/>
              </a:ext>
            </a:extLst>
          </p:cNvPr>
          <p:cNvSpPr/>
          <p:nvPr/>
        </p:nvSpPr>
        <p:spPr>
          <a:xfrm>
            <a:off x="9195758" y="546182"/>
            <a:ext cx="2472856" cy="1191178"/>
          </a:xfrm>
          <a:prstGeom prst="rect">
            <a:avLst/>
          </a:prstGeom>
          <a:solidFill>
            <a:srgbClr val="1318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1466418-C02C-5689-9B6C-5C51863D27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260" y="653038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45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D3B0FCC6-8900-2B2F-E1C4-D51E8D7E2AD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D3B0FCC6-8900-2B2F-E1C4-D51E8D7E2A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D5DD0C50-8006-AF06-3C91-13FBA566F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E3D0BA73-A227-F124-7951-99D78B99155F}"/>
              </a:ext>
            </a:extLst>
          </p:cNvPr>
          <p:cNvSpPr txBox="1"/>
          <p:nvPr/>
        </p:nvSpPr>
        <p:spPr>
          <a:xfrm>
            <a:off x="224901" y="1796032"/>
            <a:ext cx="282309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dirty="0">
                <a:solidFill>
                  <a:schemeClr val="bg1"/>
                </a:solidFill>
                <a:latin typeface="GOTHAM-MEDIUM-TR" pitchFamily="2" charset="0"/>
              </a:rPr>
              <a:t>Interest-Free Banking</a:t>
            </a:r>
          </a:p>
          <a:p>
            <a:pPr algn="r"/>
            <a:r>
              <a:rPr lang="tr-TR" sz="2800" dirty="0">
                <a:solidFill>
                  <a:schemeClr val="bg1"/>
                </a:solidFill>
                <a:latin typeface="GOTHAM-MEDIUM-TR" pitchFamily="2" charset="0"/>
              </a:rPr>
              <a:t>Compliance with Principles and Standards</a:t>
            </a:r>
          </a:p>
          <a:p>
            <a:pPr algn="r"/>
            <a:r>
              <a:rPr lang="tr-TR" sz="2800" dirty="0">
                <a:solidFill>
                  <a:schemeClr val="bg1"/>
                </a:solidFill>
                <a:latin typeface="GOTHAM-MEDIUM-TR" pitchFamily="2" charset="0"/>
              </a:rPr>
              <a:t>Communications and Activities  </a:t>
            </a:r>
          </a:p>
          <a:p>
            <a:pPr algn="r"/>
            <a:r>
              <a:rPr lang="tr-TR" sz="2800" dirty="0">
                <a:solidFill>
                  <a:schemeClr val="bg1"/>
                </a:solidFill>
                <a:latin typeface="GOTHAM-MEDIUM-TR" pitchFamily="2" charset="0"/>
              </a:rPr>
              <a:t>E-learning</a:t>
            </a:r>
            <a:r>
              <a:rPr lang="tr-TR" sz="3000" dirty="0">
                <a:solidFill>
                  <a:schemeClr val="bg1"/>
                </a:solidFill>
                <a:latin typeface="GOTHAM-MEDIUM-TR" pitchFamily="2" charset="0"/>
              </a:rPr>
              <a:t> 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F8743202-F3DF-69FF-5F09-BB224A15B464}"/>
              </a:ext>
            </a:extLst>
          </p:cNvPr>
          <p:cNvSpPr txBox="1"/>
          <p:nvPr/>
        </p:nvSpPr>
        <p:spPr>
          <a:xfrm>
            <a:off x="7733191" y="2184048"/>
            <a:ext cx="2547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TR" pitchFamily="2" charset="0"/>
                <a:ea typeface="Noto Sans" panose="020B0502040504020204" pitchFamily="34"/>
                <a:cs typeface="Noto Sans" panose="020B0502040504020204" pitchFamily="34"/>
              </a:rPr>
              <a:t>Advanced Level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E-Interest-Free Banking Certification Training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9FAB4704-2FCA-B239-C829-AC488447D6FA}"/>
              </a:ext>
            </a:extLst>
          </p:cNvPr>
          <p:cNvSpPr txBox="1"/>
          <p:nvPr/>
        </p:nvSpPr>
        <p:spPr>
          <a:xfrm>
            <a:off x="6096000" y="3273360"/>
            <a:ext cx="3558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Participatory Banking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Product Cards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13" name="Düz Bağlayıcı 12">
            <a:extLst>
              <a:ext uri="{FF2B5EF4-FFF2-40B4-BE49-F238E27FC236}">
                <a16:creationId xmlns:a16="http://schemas.microsoft.com/office/drawing/2014/main" id="{BD9EB2EA-5768-FA25-B577-2FBCC726378D}"/>
              </a:ext>
            </a:extLst>
          </p:cNvPr>
          <p:cNvCxnSpPr>
            <a:cxnSpLocks/>
          </p:cNvCxnSpPr>
          <p:nvPr/>
        </p:nvCxnSpPr>
        <p:spPr>
          <a:xfrm>
            <a:off x="4093909" y="1357462"/>
            <a:ext cx="0" cy="2952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7B84B3C5-A26C-6B8F-9F1B-254B1CA60D5F}"/>
              </a:ext>
            </a:extLst>
          </p:cNvPr>
          <p:cNvGraphicFramePr>
            <a:graphicFrameLocks noGrp="1"/>
          </p:cNvGraphicFramePr>
          <p:nvPr/>
        </p:nvGraphicFramePr>
        <p:xfrm>
          <a:off x="4193787" y="985366"/>
          <a:ext cx="7362890" cy="58232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5921">
                  <a:extLst>
                    <a:ext uri="{9D8B030D-6E8A-4147-A177-3AD203B41FA5}">
                      <a16:colId xmlns:a16="http://schemas.microsoft.com/office/drawing/2014/main" val="3701472548"/>
                    </a:ext>
                  </a:extLst>
                </a:gridCol>
                <a:gridCol w="1140179">
                  <a:extLst>
                    <a:ext uri="{9D8B030D-6E8A-4147-A177-3AD203B41FA5}">
                      <a16:colId xmlns:a16="http://schemas.microsoft.com/office/drawing/2014/main" val="1500820403"/>
                    </a:ext>
                  </a:extLst>
                </a:gridCol>
                <a:gridCol w="429953">
                  <a:extLst>
                    <a:ext uri="{9D8B030D-6E8A-4147-A177-3AD203B41FA5}">
                      <a16:colId xmlns:a16="http://schemas.microsoft.com/office/drawing/2014/main" val="114824031"/>
                    </a:ext>
                  </a:extLst>
                </a:gridCol>
                <a:gridCol w="4257004">
                  <a:extLst>
                    <a:ext uri="{9D8B030D-6E8A-4147-A177-3AD203B41FA5}">
                      <a16:colId xmlns:a16="http://schemas.microsoft.com/office/drawing/2014/main" val="496535509"/>
                    </a:ext>
                  </a:extLst>
                </a:gridCol>
                <a:gridCol w="959833">
                  <a:extLst>
                    <a:ext uri="{9D8B030D-6E8A-4147-A177-3AD203B41FA5}">
                      <a16:colId xmlns:a16="http://schemas.microsoft.com/office/drawing/2014/main" val="10795560"/>
                    </a:ext>
                  </a:extLst>
                </a:gridCol>
              </a:tblGrid>
              <a:tr h="3368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MODULE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E-LEARNING TOPICS</a:t>
                      </a:r>
                    </a:p>
                  </a:txBody>
                  <a:tcPr marL="33152" marR="33152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VIDEO NO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E-LEARNING CONTENT SUBHEADINGS</a:t>
                      </a:r>
                    </a:p>
                  </a:txBody>
                  <a:tcPr marL="33152" marR="33152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</a:rPr>
                        <a:t>VIDEO COUNT 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874861"/>
                  </a:ext>
                </a:extLst>
              </a:tr>
              <a:tr h="6623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dirty="0">
                          <a:effectLst/>
                        </a:rPr>
                        <a:t>MODULE 1</a:t>
                      </a:r>
                    </a:p>
                  </a:txBody>
                  <a:tcPr marL="33152" marR="33152" marT="0" marB="0" vert="vert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Interest-Free Banking Regulations </a:t>
                      </a:r>
                    </a:p>
                  </a:txBody>
                  <a:tcPr marL="33152" marR="33152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tr-TR" sz="9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Interest-Free Banking Regulations </a:t>
                      </a:r>
                      <a:endParaRPr lang="tr-TR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9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tr-TR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9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-1.1. Background of Interest-Free Banking Legal Regulations </a:t>
                      </a:r>
                      <a:endParaRPr lang="tr-TR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9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tr-TR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9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- 1.2. Central Advisory Board </a:t>
                      </a:r>
                      <a:endParaRPr lang="tr-TR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tr-TR" sz="9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1.2.1. Legal Framework Establishing the Advisory Board </a:t>
                      </a:r>
                      <a:endParaRPr lang="tr-TR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tr-TR" sz="9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1.2.2. Formation and Structure of the Advisory Board, Working </a:t>
                      </a:r>
                      <a:r>
                        <a:rPr lang="tr-TR" sz="9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Procedures </a:t>
                      </a:r>
                      <a:r>
                        <a:rPr lang="tr-TR" sz="9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 Principles </a:t>
                      </a:r>
                      <a:endParaRPr lang="tr-TR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tr-TR" sz="9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1.2.3. Duties of the Advisory Board</a:t>
                      </a:r>
                      <a:endParaRPr lang="tr-TR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1.3. Content of the Circular on Compliance with Interest-Free Banking Principles and Standards</a:t>
                      </a:r>
                      <a:r>
                        <a:rPr lang="tr-TR" sz="900" dirty="0">
                          <a:effectLst/>
                        </a:rPr>
                        <a:t> </a:t>
                      </a:r>
                      <a:endParaRPr lang="tr-TR" sz="9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r-TR" sz="600" dirty="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285020576"/>
                  </a:ext>
                </a:extLst>
              </a:tr>
              <a:tr h="11449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dirty="0">
                          <a:effectLst/>
                        </a:rPr>
                        <a:t>MODULE 2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vert="vert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Interest-Free Banking </a:t>
                      </a:r>
                    </a:p>
                    <a:p>
                      <a:pPr algn="ctr"/>
                      <a:r>
                        <a:rPr lang="tr-TR" sz="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Corporate Governance within the Framework of the Circular on Compliance with the Principles and Standards of Interest-Free Banking </a:t>
                      </a:r>
                    </a:p>
                  </a:txBody>
                  <a:tcPr marL="33152" marR="33152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tr-T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tr-TR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Corporate Governance within the Framework of the Circular on Compliance with Interest-Free Banking Principles and Standards </a:t>
                      </a:r>
                      <a:endParaRPr lang="tr-TR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tr-TR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- 2.1. Advisory Committee </a:t>
                      </a:r>
                      <a:endParaRPr lang="tr-TR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tr-T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2.1.1. Formation of the Advisory Committee </a:t>
                      </a:r>
                    </a:p>
                    <a:p>
                      <a:pPr lvl="1"/>
                      <a:r>
                        <a:rPr lang="tr-T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2.1.2. Appointment of Advisory Committee Members </a:t>
                      </a:r>
                    </a:p>
                    <a:p>
                      <a:pPr lvl="1"/>
                      <a:r>
                        <a:rPr lang="tr-T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2.1.3. Independence of the Advisory Committee </a:t>
                      </a:r>
                    </a:p>
                    <a:p>
                      <a:pPr lvl="1"/>
                      <a:r>
                        <a:rPr lang="tr-T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2.1.4. Duties and Powers of the Advisory Committee </a:t>
                      </a:r>
                    </a:p>
                    <a:p>
                      <a:pPr lvl="1"/>
                      <a:r>
                        <a:rPr lang="tr-T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2.1.5. Working Procedures and Principles of the Advisory Committee</a:t>
                      </a:r>
                    </a:p>
                    <a:p>
                      <a:r>
                        <a:rPr lang="tr-T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tr-TR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2.2. Advisory Committee Secretariat </a:t>
                      </a:r>
                      <a:endParaRPr lang="tr-TR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tr-TR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tr-TR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2.3. Interest-Free Banking Compliance Activities </a:t>
                      </a:r>
                      <a:endParaRPr lang="tr-TR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r>
                        <a:rPr lang="tr-TR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-2.3.1. Participation Banking Compliance Unit Compliance, Control, and Monitoring Processes  </a:t>
                      </a:r>
                      <a:endParaRPr lang="tr-TR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tr-T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2.3.1.1. Participation Banking Compliance Process </a:t>
                      </a:r>
                    </a:p>
                    <a:p>
                      <a:pPr lvl="1"/>
                      <a:r>
                        <a:rPr lang="tr-T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2.3.1.2. Participation Banking Compliance Control Process </a:t>
                      </a:r>
                    </a:p>
                    <a:p>
                      <a:pPr lvl="1"/>
                      <a:r>
                        <a:rPr lang="tr-T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2.3.1.3. Participation Banking Compliance Monitoring Process </a:t>
                      </a:r>
                    </a:p>
                    <a:p>
                      <a:r>
                        <a:rPr lang="tr-T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tr-T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tr-TR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2.3.2. Types of Reports Prepared by Participation Banking Compliance </a:t>
                      </a:r>
                      <a:r>
                        <a:rPr lang="tr-T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lvl="1"/>
                      <a:r>
                        <a:rPr lang="tr-T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2.3.2.1. Participation Banking Compliance Control Report </a:t>
                      </a:r>
                    </a:p>
                    <a:p>
                      <a:pPr lvl="1"/>
                      <a:r>
                        <a:rPr lang="tr-T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2.3.2.2. Participation Banking Compliance Activity Report </a:t>
                      </a:r>
                    </a:p>
                    <a:p>
                      <a:pPr lvl="1"/>
                      <a:r>
                        <a:rPr lang="tr-T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2.3.2.3. Participation Banking Compliance Monitoring Report </a:t>
                      </a:r>
                    </a:p>
                    <a:p>
                      <a:pPr lvl="1"/>
                      <a:r>
                        <a:rPr lang="tr-T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2.3.2.4. Other Reports</a:t>
                      </a:r>
                    </a:p>
                    <a:p>
                      <a:r>
                        <a:rPr lang="tr-TR" sz="9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tr-TR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 Interest-Free Banking Audit Activities </a:t>
                      </a:r>
                      <a:endParaRPr lang="tr-TR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2.5. Personnel </a:t>
                      </a:r>
                      <a:endParaRPr lang="tr-TR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2.6. Customer Information and Individual Applications </a:t>
                      </a:r>
                      <a:endParaRPr lang="tr-TR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2.7. Public Information </a:t>
                      </a:r>
                      <a:endParaRPr lang="tr-TR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2.8. Responsibilities of the Board of Directors </a:t>
                      </a:r>
                      <a:endParaRPr lang="tr-TR" sz="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2.9. Provisions Regarding Development and Investment Banks</a:t>
                      </a:r>
                      <a:r>
                        <a:rPr lang="tr-T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tr-TR" sz="900" b="1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152" marR="33152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r-T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tr-TR" sz="600" dirty="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369978063"/>
                  </a:ext>
                </a:extLst>
              </a:tr>
            </a:tbl>
          </a:graphicData>
        </a:graphic>
      </p:graphicFrame>
      <p:grpSp>
        <p:nvGrpSpPr>
          <p:cNvPr id="3" name="Grup 2">
            <a:extLst>
              <a:ext uri="{FF2B5EF4-FFF2-40B4-BE49-F238E27FC236}">
                <a16:creationId xmlns:a16="http://schemas.microsoft.com/office/drawing/2014/main" id="{2BF7DE4D-039D-4F3C-9EF7-DFA036BCD10D}"/>
              </a:ext>
            </a:extLst>
          </p:cNvPr>
          <p:cNvGrpSpPr/>
          <p:nvPr/>
        </p:nvGrpSpPr>
        <p:grpSpPr>
          <a:xfrm>
            <a:off x="4333435" y="143050"/>
            <a:ext cx="1989637" cy="415873"/>
            <a:chOff x="4012891" y="1286193"/>
            <a:chExt cx="1989637" cy="415873"/>
          </a:xfrm>
        </p:grpSpPr>
        <p:sp>
          <p:nvSpPr>
            <p:cNvPr id="5" name="Alt Başlık 2">
              <a:extLst>
                <a:ext uri="{FF2B5EF4-FFF2-40B4-BE49-F238E27FC236}">
                  <a16:creationId xmlns:a16="http://schemas.microsoft.com/office/drawing/2014/main" id="{B3BF38F6-0D14-22AA-ACE5-399F197DA785}"/>
                </a:ext>
              </a:extLst>
            </p:cNvPr>
            <p:cNvSpPr txBox="1">
              <a:spLocks/>
            </p:cNvSpPr>
            <p:nvPr/>
          </p:nvSpPr>
          <p:spPr>
            <a:xfrm>
              <a:off x="4012891" y="1357462"/>
              <a:ext cx="1527651" cy="2952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>
              <a:normAutofit fontScale="5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tr-TR" sz="2400" dirty="0">
                  <a:solidFill>
                    <a:schemeClr val="bg1"/>
                  </a:solidFill>
                </a:rPr>
                <a:t>  E-VIDEO CONTENT</a:t>
              </a:r>
              <a:endParaRPr lang="tr-TR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20" descr="Video icon » SAT-7 UK">
              <a:extLst>
                <a:ext uri="{FF2B5EF4-FFF2-40B4-BE49-F238E27FC236}">
                  <a16:creationId xmlns:a16="http://schemas.microsoft.com/office/drawing/2014/main" id="{353E91CC-A9C3-3E71-AFA5-7AC9730AAE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6655" y="1286193"/>
              <a:ext cx="415873" cy="415873"/>
            </a:xfrm>
            <a:prstGeom prst="rect">
              <a:avLst/>
            </a:prstGeom>
            <a:noFill/>
            <a:scene3d>
              <a:camera prst="perspectiveRelaxedModerately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Dikdörtgen 8">
            <a:extLst>
              <a:ext uri="{FF2B5EF4-FFF2-40B4-BE49-F238E27FC236}">
                <a16:creationId xmlns:a16="http://schemas.microsoft.com/office/drawing/2014/main" id="{4C990946-4337-CA1D-23DE-9E6DF957024B}"/>
              </a:ext>
            </a:extLst>
          </p:cNvPr>
          <p:cNvSpPr/>
          <p:nvPr/>
        </p:nvSpPr>
        <p:spPr>
          <a:xfrm>
            <a:off x="161688" y="346837"/>
            <a:ext cx="1794343" cy="1115328"/>
          </a:xfrm>
          <a:prstGeom prst="rect">
            <a:avLst/>
          </a:prstGeom>
          <a:solidFill>
            <a:srgbClr val="131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Resim 9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4B2BEF5-DF5C-498A-42BB-B22280543C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688" y="526012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9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1B5BA-5923-478C-23EF-1E79D32F0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CB98B47F-951E-A0B6-1A54-B49DC111E3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FCE4C57F-A3D4-AD70-46D2-4399BE8FA1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0CB257A6-37E1-A9D2-6D1A-6F5E1E043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FBAC661-2D79-633F-FC4D-84112888E345}"/>
              </a:ext>
            </a:extLst>
          </p:cNvPr>
          <p:cNvSpPr txBox="1"/>
          <p:nvPr/>
        </p:nvSpPr>
        <p:spPr>
          <a:xfrm>
            <a:off x="523385" y="1737360"/>
            <a:ext cx="76156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E-Learning on Sharia Management Practices in Islamic Finance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E9F43CFF-246C-CF3D-298B-B63E227D2792}"/>
              </a:ext>
            </a:extLst>
          </p:cNvPr>
          <p:cNvSpPr/>
          <p:nvPr/>
        </p:nvSpPr>
        <p:spPr>
          <a:xfrm>
            <a:off x="604957" y="84517"/>
            <a:ext cx="106772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12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812B4598-7C2C-F32B-AF5D-67425F6B2311}"/>
              </a:ext>
            </a:extLst>
          </p:cNvPr>
          <p:cNvSpPr/>
          <p:nvPr/>
        </p:nvSpPr>
        <p:spPr>
          <a:xfrm>
            <a:off x="9195758" y="546182"/>
            <a:ext cx="2472856" cy="1191178"/>
          </a:xfrm>
          <a:prstGeom prst="rect">
            <a:avLst/>
          </a:prstGeom>
          <a:solidFill>
            <a:srgbClr val="1318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88076D1-2401-F884-9F73-E972918CD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260" y="653038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34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B187B-9984-B12D-5A7B-12307EFE1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AC579B83-D7D3-D212-5060-0A7158E4C36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D3B0FCC6-8900-2B2F-E1C4-D51E8D7E2A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D7451D1D-BF40-DC9B-9A7D-8277FAB76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AC60A571-8210-8029-D768-82DAEF3068E4}"/>
              </a:ext>
            </a:extLst>
          </p:cNvPr>
          <p:cNvSpPr txBox="1"/>
          <p:nvPr/>
        </p:nvSpPr>
        <p:spPr>
          <a:xfrm>
            <a:off x="224901" y="2904027"/>
            <a:ext cx="28230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dirty="0">
                <a:solidFill>
                  <a:schemeClr val="bg1"/>
                </a:solidFill>
                <a:latin typeface="GOTHAM-MEDIUM-TR" pitchFamily="2" charset="0"/>
              </a:rPr>
              <a:t>E-Learning on Sharia Management Practices in Islamic Finance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ADFDCB50-82AD-DE28-2EF5-7F0DF050E278}"/>
              </a:ext>
            </a:extLst>
          </p:cNvPr>
          <p:cNvSpPr txBox="1"/>
          <p:nvPr/>
        </p:nvSpPr>
        <p:spPr>
          <a:xfrm>
            <a:off x="7733191" y="2184048"/>
            <a:ext cx="2547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TR" pitchFamily="2" charset="0"/>
                <a:ea typeface="Noto Sans" panose="020B0502040504020204" pitchFamily="34"/>
                <a:cs typeface="Noto Sans" panose="020B0502040504020204" pitchFamily="34"/>
              </a:rPr>
              <a:t>Advanced Level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E-Interest-Free Banking Certification Training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C366FF96-A41B-9B46-78F6-BF5C37C6CFB3}"/>
              </a:ext>
            </a:extLst>
          </p:cNvPr>
          <p:cNvSpPr txBox="1"/>
          <p:nvPr/>
        </p:nvSpPr>
        <p:spPr>
          <a:xfrm>
            <a:off x="6096000" y="3273360"/>
            <a:ext cx="3558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Participatory Banking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Product Cards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13" name="Düz Bağlayıcı 12">
            <a:extLst>
              <a:ext uri="{FF2B5EF4-FFF2-40B4-BE49-F238E27FC236}">
                <a16:creationId xmlns:a16="http://schemas.microsoft.com/office/drawing/2014/main" id="{2F515EC1-1DDE-7545-5CE4-A850A3660BC6}"/>
              </a:ext>
            </a:extLst>
          </p:cNvPr>
          <p:cNvCxnSpPr>
            <a:cxnSpLocks/>
          </p:cNvCxnSpPr>
          <p:nvPr/>
        </p:nvCxnSpPr>
        <p:spPr>
          <a:xfrm>
            <a:off x="4093909" y="1357462"/>
            <a:ext cx="0" cy="2952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etin kutusu 8">
            <a:extLst>
              <a:ext uri="{FF2B5EF4-FFF2-40B4-BE49-F238E27FC236}">
                <a16:creationId xmlns:a16="http://schemas.microsoft.com/office/drawing/2014/main" id="{0A209F0A-E099-0A68-3CFB-401BB390FCC5}"/>
              </a:ext>
            </a:extLst>
          </p:cNvPr>
          <p:cNvSpPr txBox="1"/>
          <p:nvPr/>
        </p:nvSpPr>
        <p:spPr>
          <a:xfrm>
            <a:off x="4287715" y="256120"/>
            <a:ext cx="1808285" cy="41549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50" dirty="0">
                <a:solidFill>
                  <a:schemeClr val="bg1"/>
                </a:solidFill>
              </a:rPr>
              <a:t>PREPARED BY MUİSEF </a:t>
            </a:r>
          </a:p>
          <a:p>
            <a:pPr algn="ctr"/>
            <a:r>
              <a:rPr lang="tr-TR" sz="1050" dirty="0">
                <a:solidFill>
                  <a:schemeClr val="bg1"/>
                </a:solidFill>
              </a:rPr>
              <a:t>PREPARED</a:t>
            </a:r>
          </a:p>
        </p:txBody>
      </p:sp>
      <p:graphicFrame>
        <p:nvGraphicFramePr>
          <p:cNvPr id="10" name="Tablo 9">
            <a:extLst>
              <a:ext uri="{FF2B5EF4-FFF2-40B4-BE49-F238E27FC236}">
                <a16:creationId xmlns:a16="http://schemas.microsoft.com/office/drawing/2014/main" id="{C9E0C24F-A6B2-D105-6AC9-5B900219F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166284"/>
              </p:ext>
            </p:extLst>
          </p:nvPr>
        </p:nvGraphicFramePr>
        <p:xfrm>
          <a:off x="4333435" y="1715723"/>
          <a:ext cx="7277540" cy="4059401"/>
        </p:xfrm>
        <a:graphic>
          <a:graphicData uri="http://schemas.openxmlformats.org/drawingml/2006/table">
            <a:tbl>
              <a:tblPr firstRow="1" firstCol="1" bandRow="1"/>
              <a:tblGrid>
                <a:gridCol w="786278">
                  <a:extLst>
                    <a:ext uri="{9D8B030D-6E8A-4147-A177-3AD203B41FA5}">
                      <a16:colId xmlns:a16="http://schemas.microsoft.com/office/drawing/2014/main" val="44004839"/>
                    </a:ext>
                  </a:extLst>
                </a:gridCol>
                <a:gridCol w="6491262">
                  <a:extLst>
                    <a:ext uri="{9D8B030D-6E8A-4147-A177-3AD203B41FA5}">
                      <a16:colId xmlns:a16="http://schemas.microsoft.com/office/drawing/2014/main" val="1843708217"/>
                    </a:ext>
                  </a:extLst>
                </a:gridCol>
              </a:tblGrid>
              <a:tr h="443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kern="100" dirty="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Aptos" panose="020B0004020202020204" pitchFamily="34" charset="0"/>
                          <a:cs typeface="Aptos Display" panose="020B0004020202020204" pitchFamily="34" charset="0"/>
                        </a:rPr>
                        <a:t>Serial No </a:t>
                      </a:r>
                      <a:endParaRPr lang="tr-T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4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kern="100" dirty="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Aptos" panose="020B0004020202020204" pitchFamily="34" charset="0"/>
                          <a:cs typeface="Aptos Display" panose="020B0004020202020204" pitchFamily="34" charset="0"/>
                        </a:rPr>
                        <a:t>Content </a:t>
                      </a:r>
                      <a:endParaRPr lang="tr-T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929157"/>
                  </a:ext>
                </a:extLst>
              </a:tr>
              <a:tr h="443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Aptos" panose="020B0004020202020204" pitchFamily="34" charset="0"/>
                          <a:cs typeface="Aptos Display" panose="020B0004020202020204" pitchFamily="34" charset="0"/>
                        </a:rPr>
                        <a:t>1</a:t>
                      </a:r>
                      <a:endParaRPr lang="tr-T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Aptos Display" panose="020B0004020202020204" pitchFamily="34" charset="0"/>
                        </a:rPr>
                        <a:t>Basic Concepts of Sharia Governance in Islamic Finance </a:t>
                      </a:r>
                      <a:endParaRPr lang="tr-T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938076"/>
                  </a:ext>
                </a:extLst>
              </a:tr>
              <a:tr h="443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Aptos" panose="020B0004020202020204" pitchFamily="34" charset="0"/>
                          <a:cs typeface="Aptos Display" panose="020B0004020202020204" pitchFamily="34" charset="0"/>
                        </a:rPr>
                        <a:t>2</a:t>
                      </a:r>
                      <a:endParaRPr lang="tr-T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0" dirty="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Aptos Display" panose="020B0004020202020204" pitchFamily="34" charset="0"/>
                        </a:rPr>
                        <a:t>The Impact of Islamic Law on Financial Products and Services </a:t>
                      </a:r>
                      <a:endParaRPr lang="tr-T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227076"/>
                  </a:ext>
                </a:extLst>
              </a:tr>
              <a:tr h="443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Aptos" panose="020B0004020202020204" pitchFamily="34" charset="0"/>
                          <a:cs typeface="Aptos Display" panose="020B0004020202020204" pitchFamily="34" charset="0"/>
                        </a:rPr>
                        <a:t>3</a:t>
                      </a:r>
                      <a:endParaRPr lang="tr-T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Aptos Display" panose="020B0004020202020204" pitchFamily="34" charset="0"/>
                        </a:rPr>
                        <a:t>Establishing Sharia Advisory and Guidance Boards </a:t>
                      </a:r>
                      <a:endParaRPr lang="tr-T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2229392"/>
                  </a:ext>
                </a:extLst>
              </a:tr>
              <a:tr h="443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Aptos" panose="020B0004020202020204" pitchFamily="34" charset="0"/>
                          <a:cs typeface="Aptos Display" panose="020B0004020202020204" pitchFamily="34" charset="0"/>
                        </a:rPr>
                        <a:t>4</a:t>
                      </a:r>
                      <a:endParaRPr lang="tr-T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Aptos Display" panose="020B0004020202020204" pitchFamily="34" charset="0"/>
                        </a:rPr>
                        <a:t>Sharia Governance in the Design of Islamic Financial Products </a:t>
                      </a:r>
                      <a:endParaRPr lang="tr-T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888585"/>
                  </a:ext>
                </a:extLst>
              </a:tr>
              <a:tr h="443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Aptos" panose="020B0004020202020204" pitchFamily="34" charset="0"/>
                          <a:cs typeface="Aptos Display" panose="020B0004020202020204" pitchFamily="34" charset="0"/>
                        </a:rPr>
                        <a:t>5</a:t>
                      </a:r>
                      <a:endParaRPr lang="tr-T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Aptos Display" panose="020B0004020202020204" pitchFamily="34" charset="0"/>
                        </a:rPr>
                        <a:t>Sharia Audit and Internal Audit Processes </a:t>
                      </a:r>
                      <a:endParaRPr lang="tr-T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639827"/>
                  </a:ext>
                </a:extLst>
              </a:tr>
              <a:tr h="443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Aptos" panose="020B0004020202020204" pitchFamily="34" charset="0"/>
                          <a:cs typeface="Aptos Display" panose="020B0004020202020204" pitchFamily="34" charset="0"/>
                        </a:rPr>
                        <a:t>6</a:t>
                      </a:r>
                      <a:endParaRPr lang="tr-T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Aptos Display" panose="020B0004020202020204" pitchFamily="34" charset="0"/>
                        </a:rPr>
                        <a:t>Sharia Risk Management in Islamic Financial Institutions </a:t>
                      </a:r>
                      <a:endParaRPr lang="tr-T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141612"/>
                  </a:ext>
                </a:extLst>
              </a:tr>
              <a:tr h="443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Aptos" panose="020B0004020202020204" pitchFamily="34" charset="0"/>
                          <a:cs typeface="Aptos Display" panose="020B0004020202020204" pitchFamily="34" charset="0"/>
                        </a:rPr>
                        <a:t>7</a:t>
                      </a:r>
                      <a:endParaRPr lang="tr-T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Aptos Display" panose="020B0004020202020204" pitchFamily="34" charset="0"/>
                        </a:rPr>
                        <a:t>Sharia Management Standards </a:t>
                      </a:r>
                      <a:endParaRPr lang="tr-T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8810756"/>
                  </a:ext>
                </a:extLst>
              </a:tr>
              <a:tr h="4433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0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Aptos" panose="020B0004020202020204" pitchFamily="34" charset="0"/>
                          <a:cs typeface="Aptos Display" panose="020B0004020202020204" pitchFamily="34" charset="0"/>
                        </a:rPr>
                        <a:t>8</a:t>
                      </a:r>
                      <a:endParaRPr lang="tr-TR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0" dirty="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Times New Roman" panose="02020603050405020304" pitchFamily="18" charset="0"/>
                          <a:cs typeface="Aptos Display" panose="020B0004020202020204" pitchFamily="34" charset="0"/>
                        </a:rPr>
                        <a:t>Sharia Education and Awareness Building in Islamic Finance </a:t>
                      </a:r>
                      <a:endParaRPr lang="tr-TR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3456530"/>
                  </a:ext>
                </a:extLst>
              </a:tr>
            </a:tbl>
          </a:graphicData>
        </a:graphic>
      </p:graphicFrame>
      <p:sp>
        <p:nvSpPr>
          <p:cNvPr id="14" name="Metin kutusu 13">
            <a:extLst>
              <a:ext uri="{FF2B5EF4-FFF2-40B4-BE49-F238E27FC236}">
                <a16:creationId xmlns:a16="http://schemas.microsoft.com/office/drawing/2014/main" id="{4FEDE8B7-DC43-B747-3FB3-6D1CD90F22C6}"/>
              </a:ext>
            </a:extLst>
          </p:cNvPr>
          <p:cNvSpPr txBox="1"/>
          <p:nvPr/>
        </p:nvSpPr>
        <p:spPr>
          <a:xfrm>
            <a:off x="4287715" y="837600"/>
            <a:ext cx="2821498" cy="415498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50" dirty="0">
                <a:solidFill>
                  <a:schemeClr val="bg1"/>
                </a:solidFill>
              </a:rPr>
              <a:t>PARTICIPATION FINANCE APPLICATIONS </a:t>
            </a:r>
          </a:p>
          <a:p>
            <a:pPr algn="ctr"/>
            <a:r>
              <a:rPr lang="tr-TR" sz="1050" dirty="0">
                <a:solidFill>
                  <a:schemeClr val="bg1"/>
                </a:solidFill>
              </a:rPr>
              <a:t>E-LEARNING CONTENT </a:t>
            </a: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D28A227A-5EDC-7A67-AB5E-D21403A002D8}"/>
              </a:ext>
            </a:extLst>
          </p:cNvPr>
          <p:cNvSpPr/>
          <p:nvPr/>
        </p:nvSpPr>
        <p:spPr>
          <a:xfrm>
            <a:off x="161688" y="346837"/>
            <a:ext cx="1794343" cy="1115328"/>
          </a:xfrm>
          <a:prstGeom prst="rect">
            <a:avLst/>
          </a:prstGeom>
          <a:solidFill>
            <a:srgbClr val="131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5A90A8A-1B7E-B0BA-198B-7A7235479B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688" y="526012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89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FB104-7A01-C978-9CE9-8FC9E3016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6768F372-1AF4-8032-6826-FC144AF47D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CB98B47F-951E-A0B6-1A54-B49DC111E3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518AC8DF-A010-6019-FB79-7099A8A8F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E915B06-C4AB-6589-26A4-162F43C95539}"/>
              </a:ext>
            </a:extLst>
          </p:cNvPr>
          <p:cNvSpPr txBox="1"/>
          <p:nvPr/>
        </p:nvSpPr>
        <p:spPr>
          <a:xfrm>
            <a:off x="604957" y="1737360"/>
            <a:ext cx="76156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Sustainability and Participation</a:t>
            </a:r>
          </a:p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Banking E-Learning Project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EB0C245B-04E2-C6CB-6BE8-71C91848CAB3}"/>
              </a:ext>
            </a:extLst>
          </p:cNvPr>
          <p:cNvSpPr/>
          <p:nvPr/>
        </p:nvSpPr>
        <p:spPr>
          <a:xfrm>
            <a:off x="604957" y="84517"/>
            <a:ext cx="106772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13</a:t>
            </a:r>
            <a:endParaRPr lang="tr-TR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DE1703D0-5830-21B9-9250-707780F041EE}"/>
              </a:ext>
            </a:extLst>
          </p:cNvPr>
          <p:cNvSpPr/>
          <p:nvPr/>
        </p:nvSpPr>
        <p:spPr>
          <a:xfrm>
            <a:off x="9195758" y="546182"/>
            <a:ext cx="2472856" cy="1191178"/>
          </a:xfrm>
          <a:prstGeom prst="rect">
            <a:avLst/>
          </a:prstGeom>
          <a:solidFill>
            <a:srgbClr val="1318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7CD396E-1071-A69A-0C2A-87E14D5C27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260" y="653038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45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B07BB-050A-189F-78BB-8F85DB231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508EE1F2-B05B-5ACA-0781-BD31719E9EB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D3B0FCC6-8900-2B2F-E1C4-D51E8D7E2A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A0A0B44C-426F-463D-C368-3B40B5AAF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2646F6C8-1189-662B-41E0-C8A993C6C5B6}"/>
              </a:ext>
            </a:extLst>
          </p:cNvPr>
          <p:cNvSpPr txBox="1"/>
          <p:nvPr/>
        </p:nvSpPr>
        <p:spPr>
          <a:xfrm>
            <a:off x="224161" y="2024632"/>
            <a:ext cx="28230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dirty="0">
                <a:solidFill>
                  <a:schemeClr val="bg1"/>
                </a:solidFill>
              </a:rPr>
              <a:t>Sustainability and Participation</a:t>
            </a:r>
          </a:p>
          <a:p>
            <a:pPr algn="r"/>
            <a:r>
              <a:rPr lang="tr-TR" sz="2800" dirty="0">
                <a:solidFill>
                  <a:schemeClr val="bg1"/>
                </a:solidFill>
              </a:rPr>
              <a:t>Banking E-Learning Project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28575AEC-1BDA-605B-F9DD-AB2A5DA3C305}"/>
              </a:ext>
            </a:extLst>
          </p:cNvPr>
          <p:cNvSpPr txBox="1"/>
          <p:nvPr/>
        </p:nvSpPr>
        <p:spPr>
          <a:xfrm>
            <a:off x="7733191" y="2184048"/>
            <a:ext cx="2547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TR" pitchFamily="2" charset="0"/>
                <a:ea typeface="Noto Sans" panose="020B0502040504020204" pitchFamily="34"/>
                <a:cs typeface="Noto Sans" panose="020B0502040504020204" pitchFamily="34"/>
              </a:rPr>
              <a:t>Advanced Level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E-Interest-Free Banking Certification Training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5866A72-38DC-4ACA-F2F2-923BDDF4F94F}"/>
              </a:ext>
            </a:extLst>
          </p:cNvPr>
          <p:cNvSpPr txBox="1"/>
          <p:nvPr/>
        </p:nvSpPr>
        <p:spPr>
          <a:xfrm>
            <a:off x="6096000" y="3273360"/>
            <a:ext cx="3558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Participatory Banking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Product Cards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13" name="Düz Bağlayıcı 12">
            <a:extLst>
              <a:ext uri="{FF2B5EF4-FFF2-40B4-BE49-F238E27FC236}">
                <a16:creationId xmlns:a16="http://schemas.microsoft.com/office/drawing/2014/main" id="{88C78C18-A59C-2032-11F5-B139CAB0C1C6}"/>
              </a:ext>
            </a:extLst>
          </p:cNvPr>
          <p:cNvCxnSpPr>
            <a:cxnSpLocks/>
          </p:cNvCxnSpPr>
          <p:nvPr/>
        </p:nvCxnSpPr>
        <p:spPr>
          <a:xfrm>
            <a:off x="4093909" y="1357462"/>
            <a:ext cx="0" cy="2952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A0ED224C-E120-C355-967D-9EC48CDEC304}"/>
              </a:ext>
            </a:extLst>
          </p:cNvPr>
          <p:cNvSpPr txBox="1"/>
          <p:nvPr/>
        </p:nvSpPr>
        <p:spPr>
          <a:xfrm>
            <a:off x="4458810" y="574323"/>
            <a:ext cx="2821498" cy="253916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r>
              <a:rPr lang="tr-TR" sz="1050" dirty="0">
                <a:solidFill>
                  <a:schemeClr val="bg1"/>
                </a:solidFill>
              </a:rPr>
              <a:t>E-LEARNING CONTENTS 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4C7CCE0-BC98-3280-CDBA-E0AF0E1B9757}"/>
              </a:ext>
            </a:extLst>
          </p:cNvPr>
          <p:cNvSpPr txBox="1"/>
          <p:nvPr/>
        </p:nvSpPr>
        <p:spPr>
          <a:xfrm>
            <a:off x="4458810" y="125867"/>
            <a:ext cx="1808285" cy="41549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tr-TR" sz="1050" dirty="0">
                <a:solidFill>
                  <a:schemeClr val="bg1"/>
                </a:solidFill>
              </a:rPr>
              <a:t>PREPARED BY </a:t>
            </a:r>
          </a:p>
          <a:p>
            <a:r>
              <a:rPr lang="tr-TR" sz="1050" dirty="0">
                <a:solidFill>
                  <a:schemeClr val="bg1"/>
                </a:solidFill>
              </a:rPr>
              <a:t>PREPARED BY</a:t>
            </a: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1D2BC48B-BD94-3AAB-2FD6-7CAC2B00BA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231542"/>
              </p:ext>
            </p:extLst>
          </p:nvPr>
        </p:nvGraphicFramePr>
        <p:xfrm>
          <a:off x="4440016" y="1112341"/>
          <a:ext cx="7170959" cy="52082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1850">
                  <a:extLst>
                    <a:ext uri="{9D8B030D-6E8A-4147-A177-3AD203B41FA5}">
                      <a16:colId xmlns:a16="http://schemas.microsoft.com/office/drawing/2014/main" val="1515574084"/>
                    </a:ext>
                  </a:extLst>
                </a:gridCol>
                <a:gridCol w="2014323">
                  <a:extLst>
                    <a:ext uri="{9D8B030D-6E8A-4147-A177-3AD203B41FA5}">
                      <a16:colId xmlns:a16="http://schemas.microsoft.com/office/drawing/2014/main" val="1846773701"/>
                    </a:ext>
                  </a:extLst>
                </a:gridCol>
                <a:gridCol w="4104786">
                  <a:extLst>
                    <a:ext uri="{9D8B030D-6E8A-4147-A177-3AD203B41FA5}">
                      <a16:colId xmlns:a16="http://schemas.microsoft.com/office/drawing/2014/main" val="1575445106"/>
                    </a:ext>
                  </a:extLst>
                </a:gridCol>
              </a:tblGrid>
              <a:tr h="311454">
                <a:tc gridSpan="3">
                  <a:txBody>
                    <a:bodyPr/>
                    <a:lstStyle/>
                    <a:p>
                      <a:pPr marR="565150" algn="ctr" eaLnBrk="0" hangingPunct="0">
                        <a:lnSpc>
                          <a:spcPct val="107000"/>
                        </a:lnSpc>
                        <a:spcBef>
                          <a:spcPts val="375"/>
                        </a:spcBef>
                      </a:pPr>
                      <a:r>
                        <a:rPr lang="tr-TR" sz="1050" dirty="0">
                          <a:effectLst/>
                        </a:rPr>
                        <a:t>SUSTAINABLE FINANCE</a:t>
                      </a:r>
                      <a:endParaRPr lang="tr-TR" sz="800" dirty="0">
                        <a:effectLst/>
                      </a:endParaRPr>
                    </a:p>
                    <a:p>
                      <a:pPr marR="565150" algn="ctr" eaLnBrk="0" hangingPunct="0">
                        <a:lnSpc>
                          <a:spcPct val="107000"/>
                        </a:lnSpc>
                        <a:spcBef>
                          <a:spcPts val="375"/>
                        </a:spcBef>
                      </a:pPr>
                      <a:r>
                        <a:rPr lang="tr-TR" sz="1050" dirty="0">
                          <a:effectLst/>
                        </a:rPr>
                        <a:t>E-LEARNING CONTENT</a:t>
                      </a:r>
                      <a:endParaRPr lang="tr-TR" sz="800" b="1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351" marR="37351" marT="0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81124"/>
                  </a:ext>
                </a:extLst>
              </a:tr>
              <a:tr h="199869">
                <a:tc>
                  <a:txBody>
                    <a:bodyPr/>
                    <a:lstStyle/>
                    <a:p>
                      <a:pPr eaLnBrk="0" hangingPunct="0">
                        <a:lnSpc>
                          <a:spcPct val="150000"/>
                        </a:lnSpc>
                        <a:spcBef>
                          <a:spcPts val="365"/>
                        </a:spcBef>
                      </a:pPr>
                      <a:r>
                        <a:rPr lang="tr-TR" sz="700">
                          <a:effectLst/>
                        </a:rPr>
                        <a:t>MODULE NO </a:t>
                      </a:r>
                      <a:endParaRPr lang="tr-TR" sz="800">
                        <a:solidFill>
                          <a:srgbClr val="2F5496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37351" marR="37351" marT="0" marB="0" anchor="ctr"/>
                </a:tc>
                <a:tc>
                  <a:txBody>
                    <a:bodyPr/>
                    <a:lstStyle/>
                    <a:p>
                      <a:pPr marR="565150" algn="ctr" eaLnBrk="0" hangingPunct="0">
                        <a:lnSpc>
                          <a:spcPct val="150000"/>
                        </a:lnSpc>
                        <a:spcBef>
                          <a:spcPts val="375"/>
                        </a:spcBef>
                      </a:pPr>
                      <a:r>
                        <a:rPr lang="tr-TR" sz="700">
                          <a:effectLst/>
                        </a:rPr>
                        <a:t>MAIN HEADING</a:t>
                      </a:r>
                      <a:endParaRPr lang="tr-TR" sz="8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351" marR="37351" marT="0" marB="0" anchor="ctr"/>
                </a:tc>
                <a:tc>
                  <a:txBody>
                    <a:bodyPr/>
                    <a:lstStyle/>
                    <a:p>
                      <a:pPr marR="565150" eaLnBrk="0" hangingPunct="0">
                        <a:lnSpc>
                          <a:spcPct val="150000"/>
                        </a:lnSpc>
                        <a:spcBef>
                          <a:spcPts val="375"/>
                        </a:spcBef>
                      </a:pPr>
                      <a:r>
                        <a:rPr lang="tr-TR" sz="700">
                          <a:effectLst/>
                        </a:rPr>
                        <a:t>TOPIC HEADINGS </a:t>
                      </a:r>
                      <a:endParaRPr lang="tr-TR" sz="800" b="1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7351" marR="37351" marT="0" marB="0" anchor="ctr"/>
                </a:tc>
                <a:extLst>
                  <a:ext uri="{0D108BD9-81ED-4DB2-BD59-A6C34878D82A}">
                    <a16:rowId xmlns:a16="http://schemas.microsoft.com/office/drawing/2014/main" val="315581872"/>
                  </a:ext>
                </a:extLst>
              </a:tr>
              <a:tr h="2073277"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50000"/>
                        </a:lnSpc>
                        <a:spcBef>
                          <a:spcPts val="365"/>
                        </a:spcBef>
                      </a:pPr>
                      <a:r>
                        <a:rPr lang="tr-TR" sz="1050" dirty="0">
                          <a:effectLst/>
                        </a:rPr>
                        <a:t>MODULE-1</a:t>
                      </a:r>
                      <a:endParaRPr lang="tr-TR" sz="1050" dirty="0">
                        <a:solidFill>
                          <a:srgbClr val="2F5496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37351" marR="37351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50" dirty="0">
                          <a:effectLst/>
                        </a:rPr>
                        <a:t>SUSTAINABLE FINANCE </a:t>
                      </a:r>
                      <a:endParaRPr lang="tr-TR" sz="1050" dirty="0">
                        <a:solidFill>
                          <a:srgbClr val="2F549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351" marR="3735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 I-CONCEPTS FRAMEWORK </a:t>
                      </a:r>
                      <a:endParaRPr lang="tr-TR" sz="105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>
                          <a:effectLst/>
                        </a:rPr>
                        <a:t>Dimensions of Sustainability</a:t>
                      </a:r>
                      <a:endParaRPr lang="tr-T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>
                          <a:effectLst/>
                        </a:rPr>
                        <a:t>Basic Dynamics</a:t>
                      </a:r>
                      <a:endParaRPr lang="tr-T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>
                          <a:effectLst/>
                        </a:rPr>
                        <a:t>Population Growth</a:t>
                      </a:r>
                      <a:endParaRPr lang="tr-T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>
                          <a:effectLst/>
                        </a:rPr>
                        <a:t>Linear Economic Model</a:t>
                      </a:r>
                      <a:endParaRPr lang="tr-T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>
                          <a:effectLst/>
                        </a:rPr>
                        <a:t>Unsustainable Trends: Global Warming</a:t>
                      </a:r>
                      <a:endParaRPr lang="tr-T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>
                          <a:effectLst/>
                        </a:rPr>
                        <a:t>Increase in Natural Disasters</a:t>
                      </a:r>
                      <a:endParaRPr lang="tr-T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>
                          <a:effectLst/>
                        </a:rPr>
                        <a:t>Climate-Related Natural Events in Turkey by Year </a:t>
                      </a:r>
                      <a:endParaRPr lang="tr-T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>
                          <a:effectLst/>
                        </a:rPr>
                        <a:t>Unsustainable Trends</a:t>
                      </a:r>
                      <a:endParaRPr lang="tr-T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>
                          <a:effectLst/>
                        </a:rPr>
                        <a:t>Environmental Sustainability</a:t>
                      </a:r>
                      <a:endParaRPr lang="tr-T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>
                          <a:effectLst/>
                        </a:rPr>
                        <a:t>Social Sustainability</a:t>
                      </a:r>
                      <a:endParaRPr lang="tr-T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 err="1">
                          <a:effectLst/>
                        </a:rPr>
                        <a:t>Governance </a:t>
                      </a:r>
                      <a:r>
                        <a:rPr lang="tr-TR" sz="1000" dirty="0">
                          <a:effectLst/>
                        </a:rPr>
                        <a:t>Sustainability</a:t>
                      </a:r>
                      <a:endParaRPr lang="tr-T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>
                          <a:effectLst/>
                        </a:rPr>
                        <a:t>International Framework for Solutions</a:t>
                      </a:r>
                      <a:endParaRPr lang="tr-T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 err="1">
                          <a:effectLst/>
                        </a:rPr>
                        <a:t>Sustainable </a:t>
                      </a:r>
                      <a:r>
                        <a:rPr lang="tr-TR" sz="1000" dirty="0">
                          <a:effectLst/>
                        </a:rPr>
                        <a:t>Development Goals </a:t>
                      </a:r>
                      <a:endParaRPr lang="tr-T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>
                          <a:effectLst/>
                        </a:rPr>
                        <a:t>Risks and Opportunities</a:t>
                      </a:r>
                      <a:endParaRPr lang="tr-TR" sz="1100" dirty="0">
                        <a:effectLst/>
                      </a:endParaRPr>
                    </a:p>
                  </a:txBody>
                  <a:tcPr marL="37351" marR="37351" marT="0" marB="0" anchor="ctr"/>
                </a:tc>
                <a:extLst>
                  <a:ext uri="{0D108BD9-81ED-4DB2-BD59-A6C34878D82A}">
                    <a16:rowId xmlns:a16="http://schemas.microsoft.com/office/drawing/2014/main" val="1426563095"/>
                  </a:ext>
                </a:extLst>
              </a:tr>
              <a:tr h="1967429">
                <a:tc>
                  <a:txBody>
                    <a:bodyPr/>
                    <a:lstStyle/>
                    <a:p>
                      <a:pPr algn="just" eaLnBrk="0" hangingPunct="0">
                        <a:lnSpc>
                          <a:spcPct val="150000"/>
                        </a:lnSpc>
                        <a:spcBef>
                          <a:spcPts val="365"/>
                        </a:spcBef>
                      </a:pPr>
                      <a:r>
                        <a:rPr lang="tr-TR" sz="1050">
                          <a:effectLst/>
                        </a:rPr>
                        <a:t>MODULE-2</a:t>
                      </a:r>
                      <a:endParaRPr lang="tr-TR" sz="1050">
                        <a:solidFill>
                          <a:srgbClr val="2F5496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37351" marR="37351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 II-SUSTAINABILITY AND THE FINANCIAL SECTOR</a:t>
                      </a:r>
                      <a:endParaRPr lang="tr-TR" sz="105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>
                          <a:effectLst/>
                        </a:rPr>
                        <a:t>The Position of the Financial Sector</a:t>
                      </a:r>
                      <a:endParaRPr lang="tr-T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>
                          <a:effectLst/>
                        </a:rPr>
                        <a:t>Environmental, Social, and </a:t>
                      </a:r>
                      <a:r>
                        <a:rPr lang="tr-TR" sz="1000" dirty="0" err="1">
                          <a:effectLst/>
                        </a:rPr>
                        <a:t>Governance </a:t>
                      </a:r>
                      <a:r>
                        <a:rPr lang="tr-TR" sz="1000" dirty="0">
                          <a:effectLst/>
                        </a:rPr>
                        <a:t>(ESG) Performance</a:t>
                      </a:r>
                      <a:endParaRPr lang="tr-T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>
                          <a:effectLst/>
                        </a:rPr>
                        <a:t>Physical Risks (Acute and Chronic)</a:t>
                      </a:r>
                      <a:endParaRPr lang="tr-T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>
                          <a:effectLst/>
                        </a:rPr>
                        <a:t>Physical Risks (EU Example)</a:t>
                      </a:r>
                      <a:endParaRPr lang="tr-T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>
                          <a:effectLst/>
                        </a:rPr>
                        <a:t>Transition Risks</a:t>
                      </a:r>
                      <a:endParaRPr lang="tr-T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>
                          <a:effectLst/>
                        </a:rPr>
                        <a:t>A Balanced Solution Strategy</a:t>
                      </a:r>
                      <a:endParaRPr lang="tr-T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>
                          <a:effectLst/>
                        </a:rPr>
                        <a:t>Risk Management </a:t>
                      </a:r>
                      <a:endParaRPr lang="tr-T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>
                          <a:effectLst/>
                        </a:rPr>
                        <a:t>Risk Management Based on Credit, Customer, Investment/Project</a:t>
                      </a:r>
                      <a:endParaRPr lang="tr-T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>
                          <a:effectLst/>
                        </a:rPr>
                        <a:t>Credit, Customer, Investment/Project-Based Risk Management</a:t>
                      </a:r>
                      <a:endParaRPr lang="tr-T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>
                          <a:effectLst/>
                        </a:rPr>
                        <a:t>Portfolio-Level Risk Management</a:t>
                      </a:r>
                      <a:endParaRPr lang="tr-T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>
                          <a:effectLst/>
                        </a:rPr>
                        <a:t>Challenges in Measuring and Managing Sustainability Risks</a:t>
                      </a:r>
                      <a:endParaRPr lang="tr-TR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"/>
                      </a:pPr>
                      <a:r>
                        <a:rPr lang="tr-TR" sz="1000" dirty="0">
                          <a:effectLst/>
                        </a:rPr>
                        <a:t>Opportunities</a:t>
                      </a:r>
                      <a:endParaRPr lang="tr-TR" sz="1100" dirty="0">
                        <a:solidFill>
                          <a:srgbClr val="2F5496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Cambria" panose="02040503050406030204" pitchFamily="18" charset="0"/>
                      </a:endParaRPr>
                    </a:p>
                  </a:txBody>
                  <a:tcPr marL="37351" marR="37351" marT="0" marB="0" anchor="ctr"/>
                </a:tc>
                <a:extLst>
                  <a:ext uri="{0D108BD9-81ED-4DB2-BD59-A6C34878D82A}">
                    <a16:rowId xmlns:a16="http://schemas.microsoft.com/office/drawing/2014/main" val="1344185524"/>
                  </a:ext>
                </a:extLst>
              </a:tr>
            </a:tbl>
          </a:graphicData>
        </a:graphic>
      </p:graphicFrame>
      <p:sp>
        <p:nvSpPr>
          <p:cNvPr id="3" name="Dikdörtgen 2">
            <a:extLst>
              <a:ext uri="{FF2B5EF4-FFF2-40B4-BE49-F238E27FC236}">
                <a16:creationId xmlns:a16="http://schemas.microsoft.com/office/drawing/2014/main" id="{2C2A2952-1B03-6006-7261-3FC6480518BB}"/>
              </a:ext>
            </a:extLst>
          </p:cNvPr>
          <p:cNvSpPr/>
          <p:nvPr/>
        </p:nvSpPr>
        <p:spPr>
          <a:xfrm>
            <a:off x="161688" y="346837"/>
            <a:ext cx="1794343" cy="1115328"/>
          </a:xfrm>
          <a:prstGeom prst="rect">
            <a:avLst/>
          </a:prstGeom>
          <a:solidFill>
            <a:srgbClr val="131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9629C58-9C4F-680F-8EC3-FAF1D766C3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688" y="526012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05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9B879C6B-2444-F3F6-5D8A-E403BAA5B4C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259138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9B879C6B-2444-F3F6-5D8A-E403BAA5B4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617BB4DA-E107-B90A-D9D1-80FD10D68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55BD6B2-DCC2-795D-9B41-E4D46A8751EC}"/>
              </a:ext>
            </a:extLst>
          </p:cNvPr>
          <p:cNvSpPr txBox="1"/>
          <p:nvPr/>
        </p:nvSpPr>
        <p:spPr>
          <a:xfrm>
            <a:off x="523386" y="1737360"/>
            <a:ext cx="682664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Basic Level</a:t>
            </a:r>
          </a:p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E-Interest-Free Banking </a:t>
            </a:r>
          </a:p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Certification Training</a:t>
            </a:r>
          </a:p>
          <a:p>
            <a:pPr algn="r"/>
            <a:endParaRPr lang="tr-TR" sz="2800" dirty="0">
              <a:solidFill>
                <a:srgbClr val="0070C0"/>
              </a:solidFill>
              <a:latin typeface="Gotham Narrow Black" pitchFamily="50" charset="0"/>
            </a:endParaRP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D7235480-E076-1A08-D553-04856328CA24}"/>
              </a:ext>
            </a:extLst>
          </p:cNvPr>
          <p:cNvSpPr/>
          <p:nvPr/>
        </p:nvSpPr>
        <p:spPr>
          <a:xfrm>
            <a:off x="523386" y="84517"/>
            <a:ext cx="79679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6D15F26B-903E-7C25-9F70-2EF59B5C8CB1}"/>
              </a:ext>
            </a:extLst>
          </p:cNvPr>
          <p:cNvSpPr/>
          <p:nvPr/>
        </p:nvSpPr>
        <p:spPr>
          <a:xfrm>
            <a:off x="9195758" y="546182"/>
            <a:ext cx="2472856" cy="1191178"/>
          </a:xfrm>
          <a:prstGeom prst="rect">
            <a:avLst/>
          </a:prstGeom>
          <a:solidFill>
            <a:srgbClr val="1318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A849715-C3C9-6543-7C4D-0F128AA3E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260" y="653038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70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1A705-D4AD-233E-CCCA-3D9257278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3CA5C3BC-8D7E-F7F4-5B55-611AB53264D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6768F372-1AF4-8032-6826-FC144AF47D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8E684C36-1070-D384-1765-4C67508A9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5991934-391B-55D5-79B8-26C623272A9C}"/>
              </a:ext>
            </a:extLst>
          </p:cNvPr>
          <p:cNvSpPr txBox="1"/>
          <p:nvPr/>
        </p:nvSpPr>
        <p:spPr>
          <a:xfrm>
            <a:off x="604957" y="1737360"/>
            <a:ext cx="761567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Internal Systems in Participation Banking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56B0F2EC-681B-2268-196C-3AE8BDE30C62}"/>
              </a:ext>
            </a:extLst>
          </p:cNvPr>
          <p:cNvSpPr/>
          <p:nvPr/>
        </p:nvSpPr>
        <p:spPr>
          <a:xfrm>
            <a:off x="604957" y="84517"/>
            <a:ext cx="106772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14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BFB4B160-D84A-087F-3BA3-A9327092366D}"/>
              </a:ext>
            </a:extLst>
          </p:cNvPr>
          <p:cNvSpPr/>
          <p:nvPr/>
        </p:nvSpPr>
        <p:spPr>
          <a:xfrm>
            <a:off x="9195758" y="546182"/>
            <a:ext cx="2472856" cy="1191178"/>
          </a:xfrm>
          <a:prstGeom prst="rect">
            <a:avLst/>
          </a:prstGeom>
          <a:solidFill>
            <a:srgbClr val="1318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F4CB9E0-E01A-DBB4-99DB-E0B745597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260" y="653038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64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D3B0FCC6-8900-2B2F-E1C4-D51E8D7E2AD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D3B0FCC6-8900-2B2F-E1C4-D51E8D7E2A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D5DD0C50-8006-AF06-3C91-13FBA566F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E3D0BA73-A227-F124-7951-99D78B99155F}"/>
              </a:ext>
            </a:extLst>
          </p:cNvPr>
          <p:cNvSpPr txBox="1"/>
          <p:nvPr/>
        </p:nvSpPr>
        <p:spPr>
          <a:xfrm>
            <a:off x="224901" y="2904027"/>
            <a:ext cx="2823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dirty="0">
                <a:solidFill>
                  <a:schemeClr val="bg1"/>
                </a:solidFill>
                <a:latin typeface="GOTHAM-MEDIUM-TR" pitchFamily="2" charset="0"/>
              </a:rPr>
              <a:t>Internal Systems in Participation Banking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F8743202-F3DF-69FF-5F09-BB224A15B464}"/>
              </a:ext>
            </a:extLst>
          </p:cNvPr>
          <p:cNvSpPr txBox="1"/>
          <p:nvPr/>
        </p:nvSpPr>
        <p:spPr>
          <a:xfrm>
            <a:off x="7733191" y="2184048"/>
            <a:ext cx="2547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TR" pitchFamily="2" charset="0"/>
                <a:ea typeface="Noto Sans" panose="020B0502040504020204" pitchFamily="34"/>
                <a:cs typeface="Noto Sans" panose="020B0502040504020204" pitchFamily="34"/>
              </a:rPr>
              <a:t>Advanced Level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E-Interest-Free Banking Certification Training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9FAB4704-2FCA-B239-C829-AC488447D6FA}"/>
              </a:ext>
            </a:extLst>
          </p:cNvPr>
          <p:cNvSpPr txBox="1"/>
          <p:nvPr/>
        </p:nvSpPr>
        <p:spPr>
          <a:xfrm>
            <a:off x="6096000" y="3273360"/>
            <a:ext cx="3558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Participation Banking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Product Cards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13" name="Düz Bağlayıcı 12">
            <a:extLst>
              <a:ext uri="{FF2B5EF4-FFF2-40B4-BE49-F238E27FC236}">
                <a16:creationId xmlns:a16="http://schemas.microsoft.com/office/drawing/2014/main" id="{BD9EB2EA-5768-FA25-B577-2FBCC726378D}"/>
              </a:ext>
            </a:extLst>
          </p:cNvPr>
          <p:cNvCxnSpPr>
            <a:cxnSpLocks/>
          </p:cNvCxnSpPr>
          <p:nvPr/>
        </p:nvCxnSpPr>
        <p:spPr>
          <a:xfrm>
            <a:off x="4093909" y="1357462"/>
            <a:ext cx="0" cy="2952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A31C1366-78AF-E91E-C0B5-AE84F1DA66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201300"/>
              </p:ext>
            </p:extLst>
          </p:nvPr>
        </p:nvGraphicFramePr>
        <p:xfrm>
          <a:off x="4193787" y="985366"/>
          <a:ext cx="7362890" cy="57285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5921">
                  <a:extLst>
                    <a:ext uri="{9D8B030D-6E8A-4147-A177-3AD203B41FA5}">
                      <a16:colId xmlns:a16="http://schemas.microsoft.com/office/drawing/2014/main" val="3701472548"/>
                    </a:ext>
                  </a:extLst>
                </a:gridCol>
                <a:gridCol w="1140179">
                  <a:extLst>
                    <a:ext uri="{9D8B030D-6E8A-4147-A177-3AD203B41FA5}">
                      <a16:colId xmlns:a16="http://schemas.microsoft.com/office/drawing/2014/main" val="1500820403"/>
                    </a:ext>
                  </a:extLst>
                </a:gridCol>
                <a:gridCol w="429953">
                  <a:extLst>
                    <a:ext uri="{9D8B030D-6E8A-4147-A177-3AD203B41FA5}">
                      <a16:colId xmlns:a16="http://schemas.microsoft.com/office/drawing/2014/main" val="114824031"/>
                    </a:ext>
                  </a:extLst>
                </a:gridCol>
                <a:gridCol w="4257004">
                  <a:extLst>
                    <a:ext uri="{9D8B030D-6E8A-4147-A177-3AD203B41FA5}">
                      <a16:colId xmlns:a16="http://schemas.microsoft.com/office/drawing/2014/main" val="496535509"/>
                    </a:ext>
                  </a:extLst>
                </a:gridCol>
                <a:gridCol w="959833">
                  <a:extLst>
                    <a:ext uri="{9D8B030D-6E8A-4147-A177-3AD203B41FA5}">
                      <a16:colId xmlns:a16="http://schemas.microsoft.com/office/drawing/2014/main" val="10795560"/>
                    </a:ext>
                  </a:extLst>
                </a:gridCol>
              </a:tblGrid>
              <a:tr h="3368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MODULE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E-LEARNING TOPICS</a:t>
                      </a:r>
                    </a:p>
                  </a:txBody>
                  <a:tcPr marL="33152" marR="33152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VIDEO NO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000" dirty="0">
                          <a:effectLst/>
                        </a:rPr>
                        <a:t>E-LEARNING CONTENT SUBHEADINGS</a:t>
                      </a:r>
                    </a:p>
                  </a:txBody>
                  <a:tcPr marL="33152" marR="33152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dirty="0">
                          <a:effectLst/>
                        </a:rPr>
                        <a:t>VIDEO COUNT 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874861"/>
                  </a:ext>
                </a:extLst>
              </a:tr>
              <a:tr h="662382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dirty="0">
                          <a:effectLst/>
                        </a:rPr>
                        <a:t>MODULE 1</a:t>
                      </a:r>
                    </a:p>
                  </a:txBody>
                  <a:tcPr marL="33152" marR="33152" marT="0" marB="0" vert="vert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Internal Systems and Regulatory Frameworks </a:t>
                      </a:r>
                    </a:p>
                  </a:txBody>
                  <a:tcPr marL="33152" marR="33152" marT="0" marB="0" anchor="ctr"/>
                </a:tc>
                <a:tc gridSpan="2">
                  <a:txBody>
                    <a:bodyPr/>
                    <a:lstStyle/>
                    <a:p>
                      <a:pPr lvl="0" eaLnBrk="0" hangingPunct="0"/>
                      <a:r>
                        <a:rPr lang="tr-TR" sz="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Internal Systems and Regulatory Frameworks</a:t>
                      </a:r>
                      <a:endParaRPr lang="tr-TR" sz="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 Banking Law</a:t>
                      </a:r>
                      <a:endParaRPr lang="tr-T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- 1.1.1 Obligations Regarding Internal Systems</a:t>
                      </a:r>
                      <a:endParaRPr lang="tr-T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1.1.2 Internal Control System</a:t>
                      </a:r>
                      <a:endParaRPr lang="tr-T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1.1.3 Risk Management System</a:t>
                      </a:r>
                      <a:endParaRPr lang="tr-T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1.1.4 Internal Audit System 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r-TR" sz="600" dirty="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285020576"/>
                  </a:ext>
                </a:extLst>
              </a:tr>
              <a:tr h="1542264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MODULE 2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vert="vert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/>
                      <a:r>
                        <a:rPr lang="tr-T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Regulation on Banks' Internal Systems and Internal Capital Adequacy Assessment Process</a:t>
                      </a:r>
                    </a:p>
                  </a:txBody>
                  <a:tcPr marL="33152" marR="33152" marT="0" marB="0" anchor="ctr"/>
                </a:tc>
                <a:tc gridSpan="2">
                  <a:txBody>
                    <a:bodyPr/>
                    <a:lstStyle/>
                    <a:p>
                      <a:pPr eaLnBrk="0" hangingPunct="0"/>
                      <a:r>
                        <a:rPr lang="tr-TR" sz="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 Regulation on Banks' Internal Systems and Internal Capital Adequacy Assessment Process</a:t>
                      </a:r>
                      <a:endParaRPr lang="tr-TR" sz="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1.2.1 Establishment of Internal Systems and Responsibilities of Senior Management</a:t>
                      </a:r>
                      <a:endParaRPr lang="tr-T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Establishment of Internal Systems</a:t>
                      </a:r>
                      <a:endParaRPr lang="tr-T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Organizational Structure of Units Covered by Internal Systems</a:t>
                      </a:r>
                      <a:endParaRPr lang="tr-T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1.2.2 Internal Control System</a:t>
                      </a:r>
                      <a:endParaRPr lang="tr-T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Purpose of the Internal Control System</a:t>
                      </a:r>
                      <a:endParaRPr lang="tr-T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Scope of the Internal Control System</a:t>
                      </a:r>
                      <a:endParaRPr lang="tr-T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Functional Separation of Duties</a:t>
                      </a:r>
                      <a:endParaRPr lang="tr-T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Establishment of Information Systems</a:t>
                      </a:r>
                      <a:endParaRPr lang="tr-T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Communication Structure and Establishment of Communication Channels</a:t>
                      </a:r>
                      <a:endParaRPr lang="tr-T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Business Continuity Management and Plan</a:t>
                      </a:r>
                      <a:endParaRPr lang="tr-T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Internal Control Activities</a:t>
                      </a:r>
                      <a:endParaRPr lang="tr-T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Controls Within the Scope of Internal Control Activities</a:t>
                      </a:r>
                      <a:endParaRPr lang="tr-T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Control of Operations Related to the Execution of Activities</a:t>
                      </a:r>
                      <a:endParaRPr lang="tr-T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 eaLnBrk="0" hangingPunct="0"/>
                      <a:r>
                        <a:rPr lang="tr-TR" sz="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Control of Communication Channels and Information Systems</a:t>
                      </a:r>
                      <a:endParaRPr lang="tr-TR" sz="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tr-TR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- Control of Financial Reporting Systems</a:t>
                      </a:r>
                    </a:p>
                    <a:p>
                      <a:pPr lvl="1"/>
                      <a:r>
                        <a:rPr lang="tr-TR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- Compliance Controls</a:t>
                      </a:r>
                    </a:p>
                    <a:p>
                      <a:pPr lvl="1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Internal Control Unit and Internal Control Personnel</a:t>
                      </a:r>
                      <a:endParaRPr lang="tr-T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Internal Control Unit</a:t>
                      </a:r>
                      <a:endParaRPr lang="tr-T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Duties and Authorities of Internal Control Personnel</a:t>
                      </a:r>
                      <a:r>
                        <a:rPr lang="tr-TR" sz="800" dirty="0">
                          <a:effectLst/>
                        </a:rPr>
                        <a:t> 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r-TR" sz="600" dirty="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3847204409"/>
                  </a:ext>
                </a:extLst>
              </a:tr>
              <a:tr h="659585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MODULE 3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vert="vert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/>
                      <a:r>
                        <a:rPr lang="tr-T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Internal Audit</a:t>
                      </a:r>
                    </a:p>
                    <a:p>
                      <a:pPr algn="ctr" eaLnBrk="0" hangingPunct="0"/>
                      <a:r>
                        <a:rPr lang="tr-T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System</a:t>
                      </a:r>
                    </a:p>
                  </a:txBody>
                  <a:tcPr marL="33152" marR="33152" marT="0" marB="0" anchor="ctr"/>
                </a:tc>
                <a:tc gridSpan="2">
                  <a:txBody>
                    <a:bodyPr/>
                    <a:lstStyle/>
                    <a:p>
                      <a:pPr eaLnBrk="0" hangingPunct="0"/>
                      <a:r>
                        <a:rPr lang="tr-TR" sz="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1.2.3 Internal Audit System</a:t>
                      </a:r>
                      <a:endParaRPr lang="tr-TR" sz="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Purpose and Scope of the Internal Audit System</a:t>
                      </a:r>
                      <a:endParaRPr lang="tr-T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Internal Audit Unit </a:t>
                      </a:r>
                      <a:endParaRPr lang="tr-T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Internal Audit Activities</a:t>
                      </a:r>
                      <a:r>
                        <a:rPr lang="tr-TR" sz="800" dirty="0">
                          <a:effectLst/>
                        </a:rPr>
                        <a:t> 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r-T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r-TR" sz="600" dirty="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887650779"/>
                  </a:ext>
                </a:extLst>
              </a:tr>
              <a:tr h="487680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400" dirty="0">
                          <a:effectLst/>
                        </a:rPr>
                        <a:t>MODULE 4</a:t>
                      </a: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vert="vert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Risk Management System </a:t>
                      </a:r>
                    </a:p>
                  </a:txBody>
                  <a:tcPr marL="33152" marR="33152" marT="0" marB="0" anchor="ctr"/>
                </a:tc>
                <a:tc gridSpan="2">
                  <a:txBody>
                    <a:bodyPr/>
                    <a:lstStyle/>
                    <a:p>
                      <a:pPr lvl="0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Purpose of Risk Management and Establishment of the Risk Management System</a:t>
                      </a:r>
                      <a:endParaRPr lang="tr-T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Risk Management Activities</a:t>
                      </a:r>
                      <a:endParaRPr lang="tr-T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Risk Management Unit and Personnel</a:t>
                      </a:r>
                      <a:r>
                        <a:rPr lang="tr-TR" sz="800" dirty="0">
                          <a:effectLst/>
                        </a:rPr>
                        <a:t> 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r-T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r-TR" sz="600" dirty="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2884740097"/>
                  </a:ext>
                </a:extLst>
              </a:tr>
              <a:tr h="10745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dirty="0">
                          <a:effectLst/>
                        </a:rPr>
                        <a:t>MODULE 2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vert="vert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The Three Lines of Defense Model and Its Applications in Banking </a:t>
                      </a:r>
                    </a:p>
                  </a:txBody>
                  <a:tcPr marL="33152" marR="33152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tr-TR" sz="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Three Lines of Defense Model and Its Applications in Banking</a:t>
                      </a:r>
                    </a:p>
                    <a:p>
                      <a:pPr lvl="1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 Components of the Three Lines of Defense</a:t>
                      </a:r>
                    </a:p>
                    <a:p>
                      <a:pPr lvl="1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2.1.1 First Line of Defense: </a:t>
                      </a:r>
                      <a:r>
                        <a:rPr lang="tr-TR" sz="8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Operational </a:t>
                      </a:r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Management</a:t>
                      </a:r>
                    </a:p>
                    <a:p>
                      <a:pPr lvl="1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2.1.2 Second Line of Defense: Risk Management and Compliance Functions</a:t>
                      </a:r>
                    </a:p>
                    <a:p>
                      <a:pPr lvl="1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2.1.3 Third Line of Defense: Internal Audit</a:t>
                      </a:r>
                    </a:p>
                    <a:p>
                      <a:pPr lvl="1"/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2.1.4 External Auditors, Regulatory Authorities, and Other External Organizations</a:t>
                      </a:r>
                    </a:p>
                    <a:p>
                      <a:r>
                        <a:rPr lang="tr-TR" sz="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tr-TR" sz="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 Recommendations Regarding the Implementation of the Three Lines of Defense in Banks </a:t>
                      </a:r>
                    </a:p>
                  </a:txBody>
                  <a:tcPr marL="33152" marR="33152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r-T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tr-TR" sz="600" dirty="0">
                        <a:solidFill>
                          <a:srgbClr val="8EAAD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152" marR="33152" marT="0" marB="0" anchor="ctr"/>
                </a:tc>
                <a:extLst>
                  <a:ext uri="{0D108BD9-81ED-4DB2-BD59-A6C34878D82A}">
                    <a16:rowId xmlns:a16="http://schemas.microsoft.com/office/drawing/2014/main" val="369978063"/>
                  </a:ext>
                </a:extLst>
              </a:tr>
            </a:tbl>
          </a:graphicData>
        </a:graphic>
      </p:graphicFrame>
      <p:grpSp>
        <p:nvGrpSpPr>
          <p:cNvPr id="3" name="Grup 2">
            <a:extLst>
              <a:ext uri="{FF2B5EF4-FFF2-40B4-BE49-F238E27FC236}">
                <a16:creationId xmlns:a16="http://schemas.microsoft.com/office/drawing/2014/main" id="{2FD4CC8C-A7E8-842E-2376-EE1471AE8B64}"/>
              </a:ext>
            </a:extLst>
          </p:cNvPr>
          <p:cNvGrpSpPr/>
          <p:nvPr/>
        </p:nvGrpSpPr>
        <p:grpSpPr>
          <a:xfrm>
            <a:off x="4333435" y="143050"/>
            <a:ext cx="1989637" cy="415873"/>
            <a:chOff x="4012891" y="1286193"/>
            <a:chExt cx="1989637" cy="415873"/>
          </a:xfrm>
        </p:grpSpPr>
        <p:sp>
          <p:nvSpPr>
            <p:cNvPr id="5" name="Alt Başlık 2">
              <a:extLst>
                <a:ext uri="{FF2B5EF4-FFF2-40B4-BE49-F238E27FC236}">
                  <a16:creationId xmlns:a16="http://schemas.microsoft.com/office/drawing/2014/main" id="{FC7929E8-0406-D6A9-F421-3A402D90C4DF}"/>
                </a:ext>
              </a:extLst>
            </p:cNvPr>
            <p:cNvSpPr txBox="1">
              <a:spLocks/>
            </p:cNvSpPr>
            <p:nvPr/>
          </p:nvSpPr>
          <p:spPr>
            <a:xfrm>
              <a:off x="4012891" y="1357462"/>
              <a:ext cx="1527651" cy="2952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>
              <a:normAutofit fontScale="4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tr-TR" sz="2400" dirty="0">
                  <a:solidFill>
                    <a:schemeClr val="bg1"/>
                  </a:solidFill>
                </a:rPr>
                <a:t>  E-VIDEO CONTENTS</a:t>
              </a:r>
              <a:endParaRPr lang="tr-TR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20" descr="Video icon » SAT-7 UK">
              <a:extLst>
                <a:ext uri="{FF2B5EF4-FFF2-40B4-BE49-F238E27FC236}">
                  <a16:creationId xmlns:a16="http://schemas.microsoft.com/office/drawing/2014/main" id="{A56533DD-8A87-D781-D532-68D7F8134C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6655" y="1286193"/>
              <a:ext cx="415873" cy="415873"/>
            </a:xfrm>
            <a:prstGeom prst="rect">
              <a:avLst/>
            </a:prstGeom>
            <a:noFill/>
            <a:scene3d>
              <a:camera prst="perspectiveRelaxedModerately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Dikdörtgen 8">
            <a:extLst>
              <a:ext uri="{FF2B5EF4-FFF2-40B4-BE49-F238E27FC236}">
                <a16:creationId xmlns:a16="http://schemas.microsoft.com/office/drawing/2014/main" id="{7E25FEFA-D235-8362-6F0E-B78F5C57F15D}"/>
              </a:ext>
            </a:extLst>
          </p:cNvPr>
          <p:cNvSpPr/>
          <p:nvPr/>
        </p:nvSpPr>
        <p:spPr>
          <a:xfrm>
            <a:off x="161688" y="346837"/>
            <a:ext cx="1794343" cy="1115328"/>
          </a:xfrm>
          <a:prstGeom prst="rect">
            <a:avLst/>
          </a:prstGeom>
          <a:solidFill>
            <a:srgbClr val="131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Resim 9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3D14BCB-B632-2FD5-6DEF-4D46F42585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688" y="526012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30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799D2-B0CF-23EF-47AE-659D037ED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148E9144-FFBB-C9BC-5478-68FADE10FD5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6768F372-1AF4-8032-6826-FC144AF47D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9B806A72-2895-BB97-B9F1-B37BC59B3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7DC0F3DC-17A6-77E0-F772-CAE15E30F3AE}"/>
              </a:ext>
            </a:extLst>
          </p:cNvPr>
          <p:cNvSpPr txBox="1"/>
          <p:nvPr/>
        </p:nvSpPr>
        <p:spPr>
          <a:xfrm>
            <a:off x="604957" y="1737360"/>
            <a:ext cx="761567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Participation Finance and Core Values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5ABD17B3-A58F-947C-FE23-13505967AF69}"/>
              </a:ext>
            </a:extLst>
          </p:cNvPr>
          <p:cNvSpPr/>
          <p:nvPr/>
        </p:nvSpPr>
        <p:spPr>
          <a:xfrm>
            <a:off x="604957" y="84517"/>
            <a:ext cx="106772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15</a:t>
            </a:r>
            <a:endParaRPr lang="tr-TR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D2A1598A-F034-FDB8-ABDF-ED3BDAF13A52}"/>
              </a:ext>
            </a:extLst>
          </p:cNvPr>
          <p:cNvSpPr/>
          <p:nvPr/>
        </p:nvSpPr>
        <p:spPr>
          <a:xfrm>
            <a:off x="9195758" y="546182"/>
            <a:ext cx="2472856" cy="1191178"/>
          </a:xfrm>
          <a:prstGeom prst="rect">
            <a:avLst/>
          </a:prstGeom>
          <a:solidFill>
            <a:srgbClr val="1318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11C9043-0593-E044-57FF-DB20D77F24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260" y="653038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45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15EA2-21E3-B170-6E2D-729968CCE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CDD0DD4A-A238-DA7A-777F-421B578928E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AC579B83-D7D3-D212-5060-0A7158E4C3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CD5F4E24-87A8-345A-7BEF-E884F340E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6BCEEA37-5ABE-9871-6A70-9775FF8707F2}"/>
              </a:ext>
            </a:extLst>
          </p:cNvPr>
          <p:cNvSpPr txBox="1"/>
          <p:nvPr/>
        </p:nvSpPr>
        <p:spPr>
          <a:xfrm>
            <a:off x="224901" y="2904027"/>
            <a:ext cx="2823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dirty="0">
                <a:solidFill>
                  <a:schemeClr val="bg1"/>
                </a:solidFill>
                <a:latin typeface="GOTHAM-MEDIUM-TR" pitchFamily="2" charset="0"/>
              </a:rPr>
              <a:t>Participation Finance and Core Values</a:t>
            </a:r>
          </a:p>
        </p:txBody>
      </p:sp>
      <p:cxnSp>
        <p:nvCxnSpPr>
          <p:cNvPr id="13" name="Düz Bağlayıcı 12">
            <a:extLst>
              <a:ext uri="{FF2B5EF4-FFF2-40B4-BE49-F238E27FC236}">
                <a16:creationId xmlns:a16="http://schemas.microsoft.com/office/drawing/2014/main" id="{2B5F2277-452C-1EBF-54F9-E7704D6E9E08}"/>
              </a:ext>
            </a:extLst>
          </p:cNvPr>
          <p:cNvCxnSpPr>
            <a:cxnSpLocks/>
          </p:cNvCxnSpPr>
          <p:nvPr/>
        </p:nvCxnSpPr>
        <p:spPr>
          <a:xfrm>
            <a:off x="4093909" y="1357462"/>
            <a:ext cx="0" cy="2952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etin kutusu 1">
            <a:extLst>
              <a:ext uri="{FF2B5EF4-FFF2-40B4-BE49-F238E27FC236}">
                <a16:creationId xmlns:a16="http://schemas.microsoft.com/office/drawing/2014/main" id="{F8743202-F3DF-69FF-5F09-BB224A15B464}"/>
              </a:ext>
            </a:extLst>
          </p:cNvPr>
          <p:cNvSpPr txBox="1"/>
          <p:nvPr/>
        </p:nvSpPr>
        <p:spPr>
          <a:xfrm>
            <a:off x="7733191" y="2184048"/>
            <a:ext cx="2547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TR" pitchFamily="2" charset="0"/>
                <a:ea typeface="Noto Sans" panose="020B0502040504020204" pitchFamily="34"/>
                <a:cs typeface="Noto Sans" panose="020B0502040504020204" pitchFamily="34"/>
              </a:rPr>
              <a:t>Advanced Level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E-Interest-Free Banking Certification Training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FAB4704-2FCA-B239-C829-AC488447D6FA}"/>
              </a:ext>
            </a:extLst>
          </p:cNvPr>
          <p:cNvSpPr txBox="1"/>
          <p:nvPr/>
        </p:nvSpPr>
        <p:spPr>
          <a:xfrm>
            <a:off x="6096000" y="3273360"/>
            <a:ext cx="3558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Participation Banking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Product Cards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5" name="Düz Bağlayıcı 4">
            <a:extLst>
              <a:ext uri="{FF2B5EF4-FFF2-40B4-BE49-F238E27FC236}">
                <a16:creationId xmlns:a16="http://schemas.microsoft.com/office/drawing/2014/main" id="{BD9EB2EA-5768-FA25-B577-2FBCC726378D}"/>
              </a:ext>
            </a:extLst>
          </p:cNvPr>
          <p:cNvCxnSpPr>
            <a:cxnSpLocks/>
          </p:cNvCxnSpPr>
          <p:nvPr/>
        </p:nvCxnSpPr>
        <p:spPr>
          <a:xfrm>
            <a:off x="4093909" y="1357462"/>
            <a:ext cx="0" cy="2952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o 7">
            <a:extLst>
              <a:ext uri="{FF2B5EF4-FFF2-40B4-BE49-F238E27FC236}">
                <a16:creationId xmlns:a16="http://schemas.microsoft.com/office/drawing/2014/main" id="{3DA61B5F-E8ED-1320-71E6-9420AE601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286035"/>
              </p:ext>
            </p:extLst>
          </p:nvPr>
        </p:nvGraphicFramePr>
        <p:xfrm>
          <a:off x="4458809" y="1107723"/>
          <a:ext cx="7037865" cy="4906376"/>
        </p:xfrm>
        <a:graphic>
          <a:graphicData uri="http://schemas.openxmlformats.org/drawingml/2006/table">
            <a:tbl>
              <a:tblPr firstRow="1" firstCol="1" bandRow="1"/>
              <a:tblGrid>
                <a:gridCol w="998766">
                  <a:extLst>
                    <a:ext uri="{9D8B030D-6E8A-4147-A177-3AD203B41FA5}">
                      <a16:colId xmlns:a16="http://schemas.microsoft.com/office/drawing/2014/main" val="378818862"/>
                    </a:ext>
                  </a:extLst>
                </a:gridCol>
                <a:gridCol w="6039099">
                  <a:extLst>
                    <a:ext uri="{9D8B030D-6E8A-4147-A177-3AD203B41FA5}">
                      <a16:colId xmlns:a16="http://schemas.microsoft.com/office/drawing/2014/main" val="1766418421"/>
                    </a:ext>
                  </a:extLst>
                </a:gridCol>
              </a:tblGrid>
              <a:tr h="3466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00" dirty="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S.NO </a:t>
                      </a:r>
                      <a:endParaRPr lang="tr-TR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00">
                          <a:solidFill>
                            <a:srgbClr val="2F549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SUBJECT </a:t>
                      </a:r>
                      <a:endParaRPr lang="tr-TR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007471"/>
                  </a:ext>
                </a:extLst>
              </a:tr>
              <a:tr h="2599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tr-TR" sz="1200" b="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Mission, Vision, and Values</a:t>
                      </a:r>
                      <a:endParaRPr lang="tr-TR" sz="1200" b="1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4942571"/>
                  </a:ext>
                </a:extLst>
              </a:tr>
              <a:tr h="2599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tr-TR" sz="1200" b="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Participation Finance System</a:t>
                      </a:r>
                      <a:endParaRPr lang="tr-TR" sz="1200" b="1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592709"/>
                  </a:ext>
                </a:extLst>
              </a:tr>
              <a:tr h="3276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tr-TR" sz="1200" b="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Basic Principles of Participation Finance</a:t>
                      </a:r>
                      <a:endParaRPr lang="tr-TR" sz="1200" b="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7683226"/>
                  </a:ext>
                </a:extLst>
              </a:tr>
              <a:tr h="2599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kern="1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tr-TR" sz="1200" b="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Interest-Free</a:t>
                      </a:r>
                      <a:endParaRPr lang="tr-TR" sz="1200" b="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3065846"/>
                  </a:ext>
                </a:extLst>
              </a:tr>
              <a:tr h="3490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kern="1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tr-TR" sz="1200" b="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Absence of </a:t>
                      </a:r>
                      <a:r>
                        <a:rPr lang="tr-TR" sz="1200" b="0" kern="1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Uncertainty </a:t>
                      </a:r>
                      <a:r>
                        <a:rPr lang="tr-TR" sz="1200" b="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and Ignorance</a:t>
                      </a:r>
                      <a:endParaRPr lang="tr-TR" sz="1200" b="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9098479"/>
                  </a:ext>
                </a:extLst>
              </a:tr>
              <a:tr h="3490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kern="1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tr-TR" sz="1200" b="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Absence of Gambling</a:t>
                      </a:r>
                      <a:endParaRPr lang="tr-TR" sz="1200" b="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39950"/>
                  </a:ext>
                </a:extLst>
              </a:tr>
              <a:tr h="2599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kern="1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tr-TR" sz="1200" b="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Earnings Dependent on Risk and Responsibility</a:t>
                      </a:r>
                      <a:endParaRPr lang="tr-TR" sz="1200" b="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9593186"/>
                  </a:ext>
                </a:extLst>
              </a:tr>
              <a:tr h="2599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kern="1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tr-TR" sz="1200" b="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The Product or Service Subject to the Transaction Not Being Prohibited by Religion</a:t>
                      </a:r>
                      <a:endParaRPr lang="tr-TR" sz="1200" b="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6211149"/>
                  </a:ext>
                </a:extLst>
              </a:tr>
              <a:tr h="2599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kern="1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tr-TR" sz="1200" b="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1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Core Values of Participation Finance</a:t>
                      </a:r>
                      <a:endParaRPr lang="tr-TR" sz="1200" b="1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4557188"/>
                  </a:ext>
                </a:extLst>
              </a:tr>
              <a:tr h="2717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kern="1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tr-TR" sz="1200" b="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Believing in Islamic Values and Incorporating an Interest-Free Lifestyle into One's Own Life: Examples of Exemplary Behavior</a:t>
                      </a:r>
                      <a:endParaRPr lang="tr-TR" sz="1200" b="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165418"/>
                  </a:ext>
                </a:extLst>
              </a:tr>
              <a:tr h="5306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kern="1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tr-TR" sz="1200" b="0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"Valuing One's Work and Everyone Involved in Business Relationships" Exemplary Behaviors</a:t>
                      </a:r>
                      <a:endParaRPr lang="tr-TR" sz="1200" b="0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8092868"/>
                  </a:ext>
                </a:extLst>
              </a:tr>
              <a:tr h="5306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"Focusing on Being Constantly Useful in Your Personal and Professional Life" Example Behaviors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9683989"/>
                  </a:ext>
                </a:extLst>
              </a:tr>
              <a:tr h="5306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200" b="0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"Keeping Your Word" Example Behaviors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955679"/>
                  </a:ext>
                </a:extLst>
              </a:tr>
            </a:tbl>
          </a:graphicData>
        </a:graphic>
      </p:graphicFrame>
      <p:sp>
        <p:nvSpPr>
          <p:cNvPr id="15" name="Alt Başlık 2">
            <a:extLst>
              <a:ext uri="{FF2B5EF4-FFF2-40B4-BE49-F238E27FC236}">
                <a16:creationId xmlns:a16="http://schemas.microsoft.com/office/drawing/2014/main" id="{3DAEDCD9-B444-0C93-B2D3-18136F83CB9A}"/>
              </a:ext>
            </a:extLst>
          </p:cNvPr>
          <p:cNvSpPr txBox="1">
            <a:spLocks/>
          </p:cNvSpPr>
          <p:nvPr/>
        </p:nvSpPr>
        <p:spPr>
          <a:xfrm>
            <a:off x="4458809" y="738197"/>
            <a:ext cx="1527651" cy="2952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400" dirty="0">
                <a:solidFill>
                  <a:schemeClr val="bg1"/>
                </a:solidFill>
              </a:rPr>
              <a:t>  E-VIDEO CONTENTS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7B9F6D31-490E-5065-52FD-BE689DA1F88F}"/>
              </a:ext>
            </a:extLst>
          </p:cNvPr>
          <p:cNvSpPr txBox="1"/>
          <p:nvPr/>
        </p:nvSpPr>
        <p:spPr>
          <a:xfrm>
            <a:off x="4458809" y="120193"/>
            <a:ext cx="1808285" cy="57708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tr-TR" sz="1050" dirty="0">
                <a:solidFill>
                  <a:schemeClr val="bg1"/>
                </a:solidFill>
              </a:rPr>
              <a:t>Prepared by Ziraat Katılım – Köksal Sarica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12BEF843-868F-B461-EEEC-E1650383EC01}"/>
              </a:ext>
            </a:extLst>
          </p:cNvPr>
          <p:cNvSpPr/>
          <p:nvPr/>
        </p:nvSpPr>
        <p:spPr>
          <a:xfrm>
            <a:off x="161688" y="346837"/>
            <a:ext cx="1794343" cy="1115328"/>
          </a:xfrm>
          <a:prstGeom prst="rect">
            <a:avLst/>
          </a:prstGeom>
          <a:solidFill>
            <a:srgbClr val="131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Resim 9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8BEB8D3-8DB1-2BC2-E018-B60B7C6C0B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688" y="526012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773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7EE63-5A76-2876-AFCE-FBB288DEF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ACC64CD8-1355-367F-BB5D-BB141A0CBCE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6768F372-1AF4-8032-6826-FC144AF47D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C7F4192F-AC45-3725-AB0F-A826F701C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EC21A4A-9875-7FF8-15AF-3F93A9FE2531}"/>
              </a:ext>
            </a:extLst>
          </p:cNvPr>
          <p:cNvSpPr txBox="1"/>
          <p:nvPr/>
        </p:nvSpPr>
        <p:spPr>
          <a:xfrm>
            <a:off x="604957" y="1737360"/>
            <a:ext cx="761567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Participation Finance Applications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2D3D4A9D-A3D2-834D-71B0-444FE1C8C2A4}"/>
              </a:ext>
            </a:extLst>
          </p:cNvPr>
          <p:cNvSpPr/>
          <p:nvPr/>
        </p:nvSpPr>
        <p:spPr>
          <a:xfrm>
            <a:off x="604957" y="84517"/>
            <a:ext cx="106772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16</a:t>
            </a:r>
            <a:endParaRPr lang="tr-TR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322D3E8F-D607-3907-929E-EC2A9F119BF4}"/>
              </a:ext>
            </a:extLst>
          </p:cNvPr>
          <p:cNvSpPr/>
          <p:nvPr/>
        </p:nvSpPr>
        <p:spPr>
          <a:xfrm>
            <a:off x="9195758" y="546182"/>
            <a:ext cx="2472856" cy="1191178"/>
          </a:xfrm>
          <a:prstGeom prst="rect">
            <a:avLst/>
          </a:prstGeom>
          <a:solidFill>
            <a:srgbClr val="1318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20FCA99-6AC8-8322-5145-AB82A9827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260" y="653038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41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D3B0FCC6-8900-2B2F-E1C4-D51E8D7E2AD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D3B0FCC6-8900-2B2F-E1C4-D51E8D7E2A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D5DD0C50-8006-AF06-3C91-13FBA566F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E3D0BA73-A227-F124-7951-99D78B99155F}"/>
              </a:ext>
            </a:extLst>
          </p:cNvPr>
          <p:cNvSpPr txBox="1"/>
          <p:nvPr/>
        </p:nvSpPr>
        <p:spPr>
          <a:xfrm>
            <a:off x="224901" y="1796032"/>
            <a:ext cx="2823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bg1"/>
                </a:solidFill>
                <a:latin typeface="Gotham TR" pitchFamily="2" charset="0"/>
              </a:rPr>
              <a:t>Participation Finance Applications</a:t>
            </a:r>
          </a:p>
        </p:txBody>
      </p:sp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7621A649-7235-B998-0970-6DE5B6DE75CB}"/>
              </a:ext>
            </a:extLst>
          </p:cNvPr>
          <p:cNvCxnSpPr>
            <a:cxnSpLocks/>
          </p:cNvCxnSpPr>
          <p:nvPr/>
        </p:nvCxnSpPr>
        <p:spPr>
          <a:xfrm>
            <a:off x="4093909" y="1357462"/>
            <a:ext cx="0" cy="2952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lt Başlık 2">
            <a:extLst>
              <a:ext uri="{FF2B5EF4-FFF2-40B4-BE49-F238E27FC236}">
                <a16:creationId xmlns:a16="http://schemas.microsoft.com/office/drawing/2014/main" id="{B1FF996E-2204-6239-7E49-026544E8E90A}"/>
              </a:ext>
            </a:extLst>
          </p:cNvPr>
          <p:cNvSpPr txBox="1">
            <a:spLocks/>
          </p:cNvSpPr>
          <p:nvPr/>
        </p:nvSpPr>
        <p:spPr>
          <a:xfrm>
            <a:off x="4458809" y="1357461"/>
            <a:ext cx="1527651" cy="2952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400" dirty="0">
                <a:solidFill>
                  <a:schemeClr val="bg1"/>
                </a:solidFill>
              </a:rPr>
              <a:t>  E-VIDEO CONTENT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7A98D040-84CF-72A6-81CF-48995CC50F13}"/>
              </a:ext>
            </a:extLst>
          </p:cNvPr>
          <p:cNvSpPr txBox="1"/>
          <p:nvPr/>
        </p:nvSpPr>
        <p:spPr>
          <a:xfrm>
            <a:off x="4386381" y="635403"/>
            <a:ext cx="1808285" cy="41549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50" dirty="0">
                <a:solidFill>
                  <a:schemeClr val="bg1"/>
                </a:solidFill>
              </a:rPr>
              <a:t>PREPARED BY MUİSEF </a:t>
            </a:r>
          </a:p>
          <a:p>
            <a:pPr algn="ctr"/>
            <a:r>
              <a:rPr lang="tr-TR" sz="1050" dirty="0">
                <a:solidFill>
                  <a:schemeClr val="bg1"/>
                </a:solidFill>
              </a:rPr>
              <a:t>PREPARED BY</a:t>
            </a:r>
          </a:p>
        </p:txBody>
      </p:sp>
      <p:graphicFrame>
        <p:nvGraphicFramePr>
          <p:cNvPr id="23" name="Tablo 22">
            <a:extLst>
              <a:ext uri="{FF2B5EF4-FFF2-40B4-BE49-F238E27FC236}">
                <a16:creationId xmlns:a16="http://schemas.microsoft.com/office/drawing/2014/main" id="{2BBE0909-FB53-FF9C-97AF-101CAF9ED2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242649"/>
              </p:ext>
            </p:extLst>
          </p:nvPr>
        </p:nvGraphicFramePr>
        <p:xfrm>
          <a:off x="4458809" y="1753735"/>
          <a:ext cx="6876130" cy="4366068"/>
        </p:xfrm>
        <a:graphic>
          <a:graphicData uri="http://schemas.openxmlformats.org/drawingml/2006/table">
            <a:tbl>
              <a:tblPr firstRow="1" firstCol="1" bandRow="1"/>
              <a:tblGrid>
                <a:gridCol w="1617869">
                  <a:extLst>
                    <a:ext uri="{9D8B030D-6E8A-4147-A177-3AD203B41FA5}">
                      <a16:colId xmlns:a16="http://schemas.microsoft.com/office/drawing/2014/main" val="1417848648"/>
                    </a:ext>
                  </a:extLst>
                </a:gridCol>
                <a:gridCol w="5258261">
                  <a:extLst>
                    <a:ext uri="{9D8B030D-6E8A-4147-A177-3AD203B41FA5}">
                      <a16:colId xmlns:a16="http://schemas.microsoft.com/office/drawing/2014/main" val="1975992061"/>
                    </a:ext>
                  </a:extLst>
                </a:gridCol>
              </a:tblGrid>
              <a:tr h="363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tr-TR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Serial No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4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tr-TR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Content 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904545"/>
                  </a:ext>
                </a:extLst>
              </a:tr>
              <a:tr h="363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ctr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tr-TR" sz="160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Basic Financial Concepts and Principles 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b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7937641"/>
                  </a:ext>
                </a:extLst>
              </a:tr>
              <a:tr h="363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ctr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tr-TR" sz="160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Financial Markets and Instruments 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b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2626606"/>
                  </a:ext>
                </a:extLst>
              </a:tr>
              <a:tr h="363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ctr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tr-TR" sz="160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Analysis of Financial Statements 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b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563759"/>
                  </a:ext>
                </a:extLst>
              </a:tr>
              <a:tr h="363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ctr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tr-TR" sz="160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Cash Flow Management and Budgeting 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b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2760420"/>
                  </a:ext>
                </a:extLst>
              </a:tr>
              <a:tr h="363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ctr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tr-TR" sz="1600" dirty="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Valuation Techniques and Investment Evaluation 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b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1733952"/>
                  </a:ext>
                </a:extLst>
              </a:tr>
              <a:tr h="363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ctr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tr-TR" sz="160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Portfolio Management and Risk Diversification 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b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4520695"/>
                  </a:ext>
                </a:extLst>
              </a:tr>
              <a:tr h="363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ctr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tr-TR" sz="1600" dirty="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International Finance and Exchange Rates 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b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2418703"/>
                  </a:ext>
                </a:extLst>
              </a:tr>
              <a:tr h="363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ctr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tr-TR" sz="1600" dirty="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Financial Derivatives and </a:t>
                      </a:r>
                      <a:r>
                        <a:rPr lang="tr-TR" sz="1600" dirty="0" err="1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Hedging</a:t>
                      </a:r>
                      <a:r>
                        <a:rPr lang="tr-TR" sz="1600" dirty="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b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91203"/>
                  </a:ext>
                </a:extLst>
              </a:tr>
              <a:tr h="363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ctr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tr-TR" sz="1600" dirty="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Corporate Finance and Capital Structure 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b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4052797"/>
                  </a:ext>
                </a:extLst>
              </a:tr>
              <a:tr h="363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ctr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tr-TR" sz="1600" dirty="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Financial Crises and Risk Management 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b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9888528"/>
                  </a:ext>
                </a:extLst>
              </a:tr>
              <a:tr h="363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ctr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tr-TR" sz="1600" dirty="0">
                          <a:solidFill>
                            <a:srgbClr val="002060"/>
                          </a:solidFill>
                          <a:effectLst/>
                          <a:latin typeface="Aptos Display" panose="020B00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Sustainable Finance and ESG Principles 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b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62288"/>
                  </a:ext>
                </a:extLst>
              </a:tr>
            </a:tbl>
          </a:graphicData>
        </a:graphic>
      </p:graphicFrame>
      <p:sp>
        <p:nvSpPr>
          <p:cNvPr id="2" name="Dikdörtgen 1">
            <a:extLst>
              <a:ext uri="{FF2B5EF4-FFF2-40B4-BE49-F238E27FC236}">
                <a16:creationId xmlns:a16="http://schemas.microsoft.com/office/drawing/2014/main" id="{C8219FFF-7C64-E95D-B4C9-366B8F5747E6}"/>
              </a:ext>
            </a:extLst>
          </p:cNvPr>
          <p:cNvSpPr/>
          <p:nvPr/>
        </p:nvSpPr>
        <p:spPr>
          <a:xfrm>
            <a:off x="161688" y="346837"/>
            <a:ext cx="1794343" cy="1115328"/>
          </a:xfrm>
          <a:prstGeom prst="rect">
            <a:avLst/>
          </a:prstGeom>
          <a:solidFill>
            <a:srgbClr val="131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96A1D34-5715-E487-168B-87C3ABA6B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688" y="526012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36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26B9B-9031-1611-1C74-1D5B57EDA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86E86B02-0383-6BC6-CABB-BB2E53E00EC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ACC64CD8-1355-367F-BB5D-BB141A0CBC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258E358C-0DCB-7B79-2E6D-2A48AB294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542E938-BC08-D18C-F5A1-34DBE59701A9}"/>
              </a:ext>
            </a:extLst>
          </p:cNvPr>
          <p:cNvSpPr txBox="1"/>
          <p:nvPr/>
        </p:nvSpPr>
        <p:spPr>
          <a:xfrm>
            <a:off x="604957" y="1728306"/>
            <a:ext cx="7615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Foreign Trade Applications in Banking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55E260D1-55F5-E286-A8B5-3AF5C0D615C8}"/>
              </a:ext>
            </a:extLst>
          </p:cNvPr>
          <p:cNvSpPr/>
          <p:nvPr/>
        </p:nvSpPr>
        <p:spPr>
          <a:xfrm>
            <a:off x="604957" y="84517"/>
            <a:ext cx="106772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17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8E549C52-D72C-9B26-D60E-79FC7BB3E52E}"/>
              </a:ext>
            </a:extLst>
          </p:cNvPr>
          <p:cNvSpPr/>
          <p:nvPr/>
        </p:nvSpPr>
        <p:spPr>
          <a:xfrm>
            <a:off x="9195758" y="546182"/>
            <a:ext cx="2472856" cy="1191178"/>
          </a:xfrm>
          <a:prstGeom prst="rect">
            <a:avLst/>
          </a:prstGeom>
          <a:solidFill>
            <a:srgbClr val="1318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23B98A3-32A4-7B16-9EE8-5398365FB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260" y="653038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12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AFD1F-7F1C-2360-B806-4E9AE232E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CC07DC81-5945-4534-2BC3-22A7144E14D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D3B0FCC6-8900-2B2F-E1C4-D51E8D7E2A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4E1FA4D0-0752-37D6-3BF0-83A2C77EB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E43238B8-35B6-2078-AFE1-CB8B348E4ACC}"/>
              </a:ext>
            </a:extLst>
          </p:cNvPr>
          <p:cNvSpPr txBox="1"/>
          <p:nvPr/>
        </p:nvSpPr>
        <p:spPr>
          <a:xfrm>
            <a:off x="224901" y="1796032"/>
            <a:ext cx="2823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bg1"/>
                </a:solidFill>
                <a:latin typeface="Gotham TR" pitchFamily="2" charset="0"/>
              </a:rPr>
              <a:t>Foreign Trade Applications in Banking</a:t>
            </a:r>
          </a:p>
        </p:txBody>
      </p:sp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8D0058E7-C022-8E1D-9FA9-7B77A135CBC2}"/>
              </a:ext>
            </a:extLst>
          </p:cNvPr>
          <p:cNvCxnSpPr>
            <a:cxnSpLocks/>
          </p:cNvCxnSpPr>
          <p:nvPr/>
        </p:nvCxnSpPr>
        <p:spPr>
          <a:xfrm>
            <a:off x="4093909" y="1357462"/>
            <a:ext cx="0" cy="2952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lt Başlık 2">
            <a:extLst>
              <a:ext uri="{FF2B5EF4-FFF2-40B4-BE49-F238E27FC236}">
                <a16:creationId xmlns:a16="http://schemas.microsoft.com/office/drawing/2014/main" id="{1D78A546-5750-1DB5-BA1D-7DBF27FE68CC}"/>
              </a:ext>
            </a:extLst>
          </p:cNvPr>
          <p:cNvSpPr txBox="1">
            <a:spLocks/>
          </p:cNvSpPr>
          <p:nvPr/>
        </p:nvSpPr>
        <p:spPr>
          <a:xfrm>
            <a:off x="4458809" y="1357461"/>
            <a:ext cx="1527651" cy="2952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400" dirty="0">
                <a:solidFill>
                  <a:schemeClr val="bg1"/>
                </a:solidFill>
              </a:rPr>
              <a:t>  E-VIDEO CONTENTS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FEC93739-51F9-2754-434B-047DAC7CC195}"/>
              </a:ext>
            </a:extLst>
          </p:cNvPr>
          <p:cNvSpPr txBox="1"/>
          <p:nvPr/>
        </p:nvSpPr>
        <p:spPr>
          <a:xfrm>
            <a:off x="4386381" y="635403"/>
            <a:ext cx="1808285" cy="57708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50" dirty="0">
                <a:solidFill>
                  <a:schemeClr val="bg1"/>
                </a:solidFill>
              </a:rPr>
              <a:t>PREPARED BY NİHAT TURHAN </a:t>
            </a:r>
          </a:p>
          <a:p>
            <a:pPr algn="ctr"/>
            <a:r>
              <a:rPr lang="tr-TR" sz="1050" dirty="0">
                <a:solidFill>
                  <a:schemeClr val="bg1"/>
                </a:solidFill>
              </a:rPr>
              <a:t>PREPARED BY</a:t>
            </a:r>
          </a:p>
        </p:txBody>
      </p:sp>
      <p:graphicFrame>
        <p:nvGraphicFramePr>
          <p:cNvPr id="23" name="Tablo 22">
            <a:extLst>
              <a:ext uri="{FF2B5EF4-FFF2-40B4-BE49-F238E27FC236}">
                <a16:creationId xmlns:a16="http://schemas.microsoft.com/office/drawing/2014/main" id="{62C5D20E-CC50-D6F6-0BA9-73C4B138E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957187"/>
              </p:ext>
            </p:extLst>
          </p:nvPr>
        </p:nvGraphicFramePr>
        <p:xfrm>
          <a:off x="4458809" y="1753735"/>
          <a:ext cx="6876130" cy="4451560"/>
        </p:xfrm>
        <a:graphic>
          <a:graphicData uri="http://schemas.openxmlformats.org/drawingml/2006/table">
            <a:tbl>
              <a:tblPr firstRow="1" firstCol="1" bandRow="1"/>
              <a:tblGrid>
                <a:gridCol w="1617869">
                  <a:extLst>
                    <a:ext uri="{9D8B030D-6E8A-4147-A177-3AD203B41FA5}">
                      <a16:colId xmlns:a16="http://schemas.microsoft.com/office/drawing/2014/main" val="1417848648"/>
                    </a:ext>
                  </a:extLst>
                </a:gridCol>
                <a:gridCol w="5258261">
                  <a:extLst>
                    <a:ext uri="{9D8B030D-6E8A-4147-A177-3AD203B41FA5}">
                      <a16:colId xmlns:a16="http://schemas.microsoft.com/office/drawing/2014/main" val="1975992061"/>
                    </a:ext>
                  </a:extLst>
                </a:gridCol>
              </a:tblGrid>
              <a:tr h="3738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tr-TR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Serial No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4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tr-TR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Content 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904545"/>
                  </a:ext>
                </a:extLst>
              </a:tr>
              <a:tr h="363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ctr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Introduction to Foreign Trade and Foreign Exchange Legislation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86D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7937641"/>
                  </a:ext>
                </a:extLst>
              </a:tr>
              <a:tr h="363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ctr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Import and Export Legislation and Applications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2626606"/>
                  </a:ext>
                </a:extLst>
              </a:tr>
              <a:tr h="363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ctr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State Aid and Incentives for Exports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563759"/>
                  </a:ext>
                </a:extLst>
              </a:tr>
              <a:tr h="363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ctr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Delivery Terms in Foreign Trade (INCOTERMS 2020)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2760420"/>
                  </a:ext>
                </a:extLst>
              </a:tr>
              <a:tr h="363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ctr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Documents and Sales Contracts Used in Foreign Trade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1733952"/>
                  </a:ext>
                </a:extLst>
              </a:tr>
              <a:tr h="363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ctr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General Customs Practices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4520695"/>
                  </a:ext>
                </a:extLst>
              </a:tr>
              <a:tr h="363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ctr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Payment Methods and Risks in Foreign Trade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2418703"/>
                  </a:ext>
                </a:extLst>
              </a:tr>
              <a:tr h="363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ctr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Letter of Credit Practices and Methods of Reading Letters of Credit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91203"/>
                  </a:ext>
                </a:extLst>
              </a:tr>
              <a:tr h="363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ctr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Methods of Financing and Marketing Foreign Trade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4052797"/>
                  </a:ext>
                </a:extLst>
              </a:tr>
              <a:tr h="3638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buNone/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20" marR="53720" marT="7461" marB="0" anchor="ctr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Entering the International Market and Identifying Target Markets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59E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9888528"/>
                  </a:ext>
                </a:extLst>
              </a:tr>
            </a:tbl>
          </a:graphicData>
        </a:graphic>
      </p:graphicFrame>
      <p:sp>
        <p:nvSpPr>
          <p:cNvPr id="2" name="Dikdörtgen 1">
            <a:extLst>
              <a:ext uri="{FF2B5EF4-FFF2-40B4-BE49-F238E27FC236}">
                <a16:creationId xmlns:a16="http://schemas.microsoft.com/office/drawing/2014/main" id="{E473998D-55F2-679C-B79D-2DB021241076}"/>
              </a:ext>
            </a:extLst>
          </p:cNvPr>
          <p:cNvSpPr/>
          <p:nvPr/>
        </p:nvSpPr>
        <p:spPr>
          <a:xfrm>
            <a:off x="161688" y="346837"/>
            <a:ext cx="1794343" cy="1115328"/>
          </a:xfrm>
          <a:prstGeom prst="rect">
            <a:avLst/>
          </a:prstGeom>
          <a:solidFill>
            <a:srgbClr val="131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AB3C460-BCB1-E75A-2728-40D48132F8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688" y="526012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95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D3B0FCC6-8900-2B2F-E1C4-D51E8D7E2AD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7469496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D3B0FCC6-8900-2B2F-E1C4-D51E8D7E2A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D5DD0C50-8006-AF06-3C91-13FBA566F6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E3D0BA73-A227-F124-7951-99D78B99155F}"/>
              </a:ext>
            </a:extLst>
          </p:cNvPr>
          <p:cNvSpPr txBox="1"/>
          <p:nvPr/>
        </p:nvSpPr>
        <p:spPr>
          <a:xfrm>
            <a:off x="127246" y="2305614"/>
            <a:ext cx="28230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dirty="0">
                <a:solidFill>
                  <a:schemeClr val="bg1"/>
                </a:solidFill>
                <a:latin typeface="GOTHAM-MEDIUM-TR" pitchFamily="2" charset="0"/>
              </a:rPr>
              <a:t>Basic Level</a:t>
            </a:r>
          </a:p>
          <a:p>
            <a:pPr algn="r"/>
            <a:r>
              <a:rPr lang="tr-TR" sz="2800" dirty="0">
                <a:solidFill>
                  <a:schemeClr val="bg1"/>
                </a:solidFill>
                <a:latin typeface="GOTHAM-MEDIUM-TR" pitchFamily="2" charset="0"/>
              </a:rPr>
              <a:t>E-Interest-Free Banking Certification Training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F8743202-F3DF-69FF-5F09-BB224A15B464}"/>
              </a:ext>
            </a:extLst>
          </p:cNvPr>
          <p:cNvSpPr txBox="1"/>
          <p:nvPr/>
        </p:nvSpPr>
        <p:spPr>
          <a:xfrm>
            <a:off x="7733191" y="2184048"/>
            <a:ext cx="2547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TR" pitchFamily="2" charset="0"/>
                <a:ea typeface="Noto Sans" panose="020B0502040504020204" pitchFamily="34"/>
                <a:cs typeface="Noto Sans" panose="020B0502040504020204" pitchFamily="34"/>
              </a:rPr>
              <a:t>Advanced Level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E-Interest-Free Banking Certification Training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9FAB4704-2FCA-B239-C829-AC488447D6FA}"/>
              </a:ext>
            </a:extLst>
          </p:cNvPr>
          <p:cNvSpPr txBox="1"/>
          <p:nvPr/>
        </p:nvSpPr>
        <p:spPr>
          <a:xfrm>
            <a:off x="6096000" y="3273360"/>
            <a:ext cx="3558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Participatory Banking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Product Cards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29" name="Grup 28">
            <a:extLst>
              <a:ext uri="{FF2B5EF4-FFF2-40B4-BE49-F238E27FC236}">
                <a16:creationId xmlns:a16="http://schemas.microsoft.com/office/drawing/2014/main" id="{22F5E3B3-556B-6F47-3E0D-DA36B027833E}"/>
              </a:ext>
            </a:extLst>
          </p:cNvPr>
          <p:cNvGrpSpPr/>
          <p:nvPr/>
        </p:nvGrpSpPr>
        <p:grpSpPr>
          <a:xfrm>
            <a:off x="9961351" y="1267236"/>
            <a:ext cx="1548659" cy="4818335"/>
            <a:chOff x="8731684" y="1300032"/>
            <a:chExt cx="1548659" cy="4818335"/>
          </a:xfrm>
        </p:grpSpPr>
        <p:pic>
          <p:nvPicPr>
            <p:cNvPr id="8" name="Resim 7">
              <a:extLst>
                <a:ext uri="{FF2B5EF4-FFF2-40B4-BE49-F238E27FC236}">
                  <a16:creationId xmlns:a16="http://schemas.microsoft.com/office/drawing/2014/main" id="{220E0327-0BA9-32B7-296D-92C6C29D8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03" r="2031" b="4551"/>
            <a:stretch/>
          </p:blipFill>
          <p:spPr>
            <a:xfrm>
              <a:off x="8962137" y="1415087"/>
              <a:ext cx="1318206" cy="7468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4" name="Resim 13">
              <a:extLst>
                <a:ext uri="{FF2B5EF4-FFF2-40B4-BE49-F238E27FC236}">
                  <a16:creationId xmlns:a16="http://schemas.microsoft.com/office/drawing/2014/main" id="{365C33E6-3E0C-E2F6-97E8-AA792DC14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9074" y="2182039"/>
              <a:ext cx="1320644" cy="7448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5" name="Resim 14">
              <a:extLst>
                <a:ext uri="{FF2B5EF4-FFF2-40B4-BE49-F238E27FC236}">
                  <a16:creationId xmlns:a16="http://schemas.microsoft.com/office/drawing/2014/main" id="{B071BE72-60B0-BA33-30E2-141ED886E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2137" y="2969549"/>
              <a:ext cx="1318206" cy="74149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6" name="Resim 15">
              <a:extLst>
                <a:ext uri="{FF2B5EF4-FFF2-40B4-BE49-F238E27FC236}">
                  <a16:creationId xmlns:a16="http://schemas.microsoft.com/office/drawing/2014/main" id="{E65AAA6D-4471-7C43-CAF2-68729BC4F2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584"/>
            <a:stretch/>
          </p:blipFill>
          <p:spPr>
            <a:xfrm>
              <a:off x="8961612" y="3746834"/>
              <a:ext cx="1318731" cy="7262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7" name="Resim 16">
              <a:extLst>
                <a:ext uri="{FF2B5EF4-FFF2-40B4-BE49-F238E27FC236}">
                  <a16:creationId xmlns:a16="http://schemas.microsoft.com/office/drawing/2014/main" id="{25B400CC-F2BF-9581-2787-9947E25317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627"/>
            <a:stretch/>
          </p:blipFill>
          <p:spPr>
            <a:xfrm>
              <a:off x="8952169" y="4524323"/>
              <a:ext cx="1318205" cy="7262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8" name="Dikdörtgen 17">
              <a:extLst>
                <a:ext uri="{FF2B5EF4-FFF2-40B4-BE49-F238E27FC236}">
                  <a16:creationId xmlns:a16="http://schemas.microsoft.com/office/drawing/2014/main" id="{F0F6433F-0BF4-9BDC-3946-42F27D738EED}"/>
                </a:ext>
              </a:extLst>
            </p:cNvPr>
            <p:cNvSpPr/>
            <p:nvPr/>
          </p:nvSpPr>
          <p:spPr>
            <a:xfrm rot="21107678">
              <a:off x="8874668" y="1300032"/>
              <a:ext cx="857225" cy="276999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tr-TR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VIDEO - 1</a:t>
              </a:r>
            </a:p>
          </p:txBody>
        </p:sp>
        <p:sp>
          <p:nvSpPr>
            <p:cNvPr id="19" name="Dikdörtgen 18">
              <a:extLst>
                <a:ext uri="{FF2B5EF4-FFF2-40B4-BE49-F238E27FC236}">
                  <a16:creationId xmlns:a16="http://schemas.microsoft.com/office/drawing/2014/main" id="{F4B2AE38-8305-1C3F-7C0C-17B50B637F7D}"/>
                </a:ext>
              </a:extLst>
            </p:cNvPr>
            <p:cNvSpPr/>
            <p:nvPr/>
          </p:nvSpPr>
          <p:spPr>
            <a:xfrm rot="21107678">
              <a:off x="8788737" y="2075829"/>
              <a:ext cx="1048150" cy="276999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tr-TR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VIDEO - 2</a:t>
              </a:r>
            </a:p>
          </p:txBody>
        </p:sp>
        <p:sp>
          <p:nvSpPr>
            <p:cNvPr id="20" name="Dikdörtgen 19">
              <a:extLst>
                <a:ext uri="{FF2B5EF4-FFF2-40B4-BE49-F238E27FC236}">
                  <a16:creationId xmlns:a16="http://schemas.microsoft.com/office/drawing/2014/main" id="{7FB8ABE3-1374-0068-3C61-A132ADCA6BEA}"/>
                </a:ext>
              </a:extLst>
            </p:cNvPr>
            <p:cNvSpPr/>
            <p:nvPr/>
          </p:nvSpPr>
          <p:spPr>
            <a:xfrm rot="21107678">
              <a:off x="8731684" y="2857902"/>
              <a:ext cx="1162258" cy="276999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tr-TR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VIDEO - 3</a:t>
              </a:r>
            </a:p>
          </p:txBody>
        </p:sp>
        <p:sp>
          <p:nvSpPr>
            <p:cNvPr id="21" name="Dikdörtgen 20">
              <a:extLst>
                <a:ext uri="{FF2B5EF4-FFF2-40B4-BE49-F238E27FC236}">
                  <a16:creationId xmlns:a16="http://schemas.microsoft.com/office/drawing/2014/main" id="{B517657A-8785-F330-BDE9-9C409486ECD3}"/>
                </a:ext>
              </a:extLst>
            </p:cNvPr>
            <p:cNvSpPr/>
            <p:nvPr/>
          </p:nvSpPr>
          <p:spPr>
            <a:xfrm rot="21107678">
              <a:off x="8881249" y="3623763"/>
              <a:ext cx="1153933" cy="276999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tr-TR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VIDEO – 4A-4B</a:t>
              </a:r>
            </a:p>
          </p:txBody>
        </p:sp>
        <p:sp>
          <p:nvSpPr>
            <p:cNvPr id="22" name="Dikdörtgen 21">
              <a:extLst>
                <a:ext uri="{FF2B5EF4-FFF2-40B4-BE49-F238E27FC236}">
                  <a16:creationId xmlns:a16="http://schemas.microsoft.com/office/drawing/2014/main" id="{25427C64-FE89-D5AD-B1A3-2FE7D468EAF4}"/>
                </a:ext>
              </a:extLst>
            </p:cNvPr>
            <p:cNvSpPr/>
            <p:nvPr/>
          </p:nvSpPr>
          <p:spPr>
            <a:xfrm rot="21107678">
              <a:off x="8875794" y="4384699"/>
              <a:ext cx="1157175" cy="20080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tr-TR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VIDEO – 5A- 5B</a:t>
              </a:r>
            </a:p>
          </p:txBody>
        </p:sp>
        <p:pic>
          <p:nvPicPr>
            <p:cNvPr id="24" name="Resim 23">
              <a:extLst>
                <a:ext uri="{FF2B5EF4-FFF2-40B4-BE49-F238E27FC236}">
                  <a16:creationId xmlns:a16="http://schemas.microsoft.com/office/drawing/2014/main" id="{91094C39-CBE1-6D2E-F7C3-59868F109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2169" y="5380677"/>
              <a:ext cx="1325110" cy="73769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25" name="Dikdörtgen 24">
              <a:extLst>
                <a:ext uri="{FF2B5EF4-FFF2-40B4-BE49-F238E27FC236}">
                  <a16:creationId xmlns:a16="http://schemas.microsoft.com/office/drawing/2014/main" id="{5C0C3714-DBD8-8882-664C-637F997AC2B3}"/>
                </a:ext>
              </a:extLst>
            </p:cNvPr>
            <p:cNvSpPr/>
            <p:nvPr/>
          </p:nvSpPr>
          <p:spPr>
            <a:xfrm rot="21107678">
              <a:off x="8849145" y="5253217"/>
              <a:ext cx="1307087" cy="276999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tr-TR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VIDEO – 6A –6B</a:t>
              </a:r>
            </a:p>
          </p:txBody>
        </p:sp>
      </p:grpSp>
      <p:graphicFrame>
        <p:nvGraphicFramePr>
          <p:cNvPr id="9" name="Tablo 8">
            <a:extLst>
              <a:ext uri="{FF2B5EF4-FFF2-40B4-BE49-F238E27FC236}">
                <a16:creationId xmlns:a16="http://schemas.microsoft.com/office/drawing/2014/main" id="{D3D3752A-9FD9-6427-433E-5CB3E04E00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349222"/>
              </p:ext>
            </p:extLst>
          </p:nvPr>
        </p:nvGraphicFramePr>
        <p:xfrm>
          <a:off x="4260137" y="1975833"/>
          <a:ext cx="5344881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4997">
                  <a:extLst>
                    <a:ext uri="{9D8B030D-6E8A-4147-A177-3AD203B41FA5}">
                      <a16:colId xmlns:a16="http://schemas.microsoft.com/office/drawing/2014/main" val="785235136"/>
                    </a:ext>
                  </a:extLst>
                </a:gridCol>
                <a:gridCol w="4199884">
                  <a:extLst>
                    <a:ext uri="{9D8B030D-6E8A-4147-A177-3AD203B41FA5}">
                      <a16:colId xmlns:a16="http://schemas.microsoft.com/office/drawing/2014/main" val="2093824138"/>
                    </a:ext>
                  </a:extLst>
                </a:gridCol>
              </a:tblGrid>
              <a:tr h="286947">
                <a:tc>
                  <a:txBody>
                    <a:bodyPr/>
                    <a:lstStyle/>
                    <a:p>
                      <a:r>
                        <a:rPr lang="tr-TR" sz="1600" b="1" kern="1200" dirty="0" err="1">
                          <a:solidFill>
                            <a:schemeClr val="lt1"/>
                          </a:solidFill>
                          <a:effectLst/>
                          <a:latin typeface="Helvetica" pitchFamily="2" charset="0"/>
                          <a:ea typeface="+mn-ea"/>
                          <a:cs typeface="+mn-cs"/>
                        </a:rPr>
                        <a:t>Module</a:t>
                      </a:r>
                      <a:endParaRPr lang="tr-TR" sz="1600" b="1" kern="1200" dirty="0">
                        <a:solidFill>
                          <a:schemeClr val="lt1"/>
                        </a:solidFill>
                        <a:effectLst/>
                        <a:latin typeface="Helvetica" pitchFamily="2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>
                          <a:effectLst/>
                          <a:latin typeface="Helvetica" pitchFamily="2" charset="0"/>
                        </a:rPr>
                        <a:t>Training </a:t>
                      </a:r>
                      <a:r>
                        <a:rPr lang="tr-TR" sz="1600" dirty="0" err="1">
                          <a:effectLst/>
                          <a:latin typeface="Helvetica" pitchFamily="2" charset="0"/>
                        </a:rPr>
                        <a:t>Topic</a:t>
                      </a:r>
                      <a:endParaRPr lang="tr-TR" sz="1600" dirty="0">
                        <a:effectLst/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968127"/>
                  </a:ext>
                </a:extLst>
              </a:tr>
              <a:tr h="502157">
                <a:tc>
                  <a:txBody>
                    <a:bodyPr/>
                    <a:lstStyle/>
                    <a:p>
                      <a:r>
                        <a:rPr lang="tr-TR" sz="1600" b="0" i="1" dirty="0" err="1">
                          <a:latin typeface="Helvetica Light Oblique" panose="020B0403020202020204" pitchFamily="34" charset="0"/>
                        </a:rPr>
                        <a:t>Module</a:t>
                      </a:r>
                      <a:r>
                        <a:rPr lang="tr-TR" sz="1600" b="0" i="1" dirty="0">
                          <a:latin typeface="Helvetica Light Oblique" panose="020B0403020202020204" pitchFamily="34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i="1" kern="1200" dirty="0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Fundamentals of </a:t>
                      </a:r>
                      <a:r>
                        <a:rPr lang="tr-TR" sz="1600" b="0" i="1" kern="1200" dirty="0" err="1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Islamic</a:t>
                      </a:r>
                      <a:r>
                        <a:rPr lang="tr-TR" sz="1600" b="0" i="1" kern="1200" dirty="0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600" b="0" i="1" kern="1200" dirty="0" err="1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Economics</a:t>
                      </a:r>
                      <a:r>
                        <a:rPr lang="tr-TR" sz="1600" b="0" i="1" kern="1200" dirty="0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600" b="0" i="1" kern="1200" dirty="0" err="1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and</a:t>
                      </a:r>
                      <a:r>
                        <a:rPr lang="tr-TR" sz="1600" b="0" i="1" kern="1200" dirty="0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600" b="0" i="1" kern="1200" dirty="0" err="1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Islamic</a:t>
                      </a:r>
                      <a:r>
                        <a:rPr lang="tr-TR" sz="1600" b="0" i="1" kern="1200" dirty="0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 Finance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206936"/>
                  </a:ext>
                </a:extLst>
              </a:tr>
              <a:tr h="5021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i="1" dirty="0" err="1">
                          <a:latin typeface="Helvetica Light Oblique" panose="020B0403020202020204" pitchFamily="34" charset="0"/>
                        </a:rPr>
                        <a:t>Module</a:t>
                      </a:r>
                      <a:r>
                        <a:rPr lang="tr-TR" sz="1600" b="0" i="1" dirty="0">
                          <a:latin typeface="Helvetica Light Oblique" panose="020B0403020202020204" pitchFamily="34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i="1" dirty="0" err="1">
                          <a:effectLst/>
                          <a:latin typeface="Helvetica Light Oblique" panose="020B0403020202020204" pitchFamily="34" charset="0"/>
                        </a:rPr>
                        <a:t>Contract</a:t>
                      </a:r>
                      <a:r>
                        <a:rPr lang="tr-TR" sz="1600" b="0" i="1" dirty="0">
                          <a:effectLst/>
                          <a:latin typeface="Helvetica Light Oblique" panose="020B0403020202020204" pitchFamily="34" charset="0"/>
                        </a:rPr>
                        <a:t> </a:t>
                      </a:r>
                      <a:r>
                        <a:rPr lang="tr-TR" sz="1600" b="0" i="1" dirty="0" err="1">
                          <a:effectLst/>
                          <a:latin typeface="Helvetica Light Oblique" panose="020B0403020202020204" pitchFamily="34" charset="0"/>
                        </a:rPr>
                        <a:t>Theory</a:t>
                      </a:r>
                      <a:r>
                        <a:rPr lang="tr-TR" sz="1600" b="0" i="1" dirty="0">
                          <a:effectLst/>
                          <a:latin typeface="Helvetica Light Oblique" panose="020B0403020202020204" pitchFamily="34" charset="0"/>
                        </a:rPr>
                        <a:t> in </a:t>
                      </a:r>
                      <a:r>
                        <a:rPr lang="tr-TR" sz="1600" b="0" i="1" dirty="0" err="1">
                          <a:effectLst/>
                          <a:latin typeface="Helvetica Light Oblique" panose="020B0403020202020204" pitchFamily="34" charset="0"/>
                        </a:rPr>
                        <a:t>Islamic</a:t>
                      </a:r>
                      <a:r>
                        <a:rPr lang="tr-TR" sz="1600" b="0" i="1" dirty="0">
                          <a:effectLst/>
                          <a:latin typeface="Helvetica Light Oblique" panose="020B0403020202020204" pitchFamily="34" charset="0"/>
                        </a:rPr>
                        <a:t> </a:t>
                      </a:r>
                      <a:r>
                        <a:rPr lang="tr-TR" sz="1600" b="0" i="1" dirty="0" err="1">
                          <a:effectLst/>
                          <a:latin typeface="Helvetica Light Oblique" panose="020B0403020202020204" pitchFamily="34" charset="0"/>
                        </a:rPr>
                        <a:t>Law</a:t>
                      </a:r>
                      <a:r>
                        <a:rPr lang="tr-TR" sz="1600" b="0" i="1" dirty="0">
                          <a:effectLst/>
                          <a:latin typeface="Helvetica Light Oblique" panose="020B0403020202020204" pitchFamily="34" charset="0"/>
                        </a:rPr>
                        <a:t> </a:t>
                      </a:r>
                      <a:r>
                        <a:rPr lang="tr-TR" sz="1600" b="0" i="1" dirty="0" err="1">
                          <a:effectLst/>
                          <a:latin typeface="Helvetica Light Oblique" panose="020B0403020202020204" pitchFamily="34" charset="0"/>
                        </a:rPr>
                        <a:t>and</a:t>
                      </a:r>
                      <a:r>
                        <a:rPr lang="tr-TR" sz="1600" b="0" i="1" dirty="0">
                          <a:effectLst/>
                          <a:latin typeface="Helvetica Light Oblique" panose="020B0403020202020204" pitchFamily="34" charset="0"/>
                        </a:rPr>
                        <a:t> </a:t>
                      </a:r>
                      <a:r>
                        <a:rPr lang="tr-TR" sz="1600" b="0" i="1" dirty="0" err="1">
                          <a:effectLst/>
                          <a:latin typeface="Helvetica Light Oblique" panose="020B0403020202020204" pitchFamily="34" charset="0"/>
                        </a:rPr>
                        <a:t>Contracts</a:t>
                      </a:r>
                      <a:r>
                        <a:rPr lang="tr-TR" sz="1600" b="0" i="1" dirty="0">
                          <a:effectLst/>
                          <a:latin typeface="Helvetica Light Oblique" panose="020B0403020202020204" pitchFamily="34" charset="0"/>
                        </a:rPr>
                        <a:t> in </a:t>
                      </a:r>
                      <a:r>
                        <a:rPr lang="tr-TR" sz="1600" b="0" i="1" dirty="0" err="1">
                          <a:effectLst/>
                          <a:latin typeface="Helvetica Light Oblique" panose="020B0403020202020204" pitchFamily="34" charset="0"/>
                        </a:rPr>
                        <a:t>Participation</a:t>
                      </a:r>
                      <a:r>
                        <a:rPr lang="tr-TR" sz="1600" b="0" i="1" dirty="0">
                          <a:effectLst/>
                          <a:latin typeface="Helvetica Light Oblique" panose="020B0403020202020204" pitchFamily="34" charset="0"/>
                        </a:rPr>
                        <a:t> </a:t>
                      </a:r>
                      <a:r>
                        <a:rPr lang="tr-TR" sz="1600" b="0" i="1" dirty="0" err="1">
                          <a:effectLst/>
                          <a:latin typeface="Helvetica Light Oblique" panose="020B0403020202020204" pitchFamily="34" charset="0"/>
                        </a:rPr>
                        <a:t>Banking</a:t>
                      </a:r>
                      <a:endParaRPr lang="tr-TR" sz="1600" b="0" i="1" dirty="0">
                        <a:effectLst/>
                        <a:latin typeface="Helvetica Light Oblique" panose="020B04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1470362"/>
                  </a:ext>
                </a:extLst>
              </a:tr>
              <a:tr h="5021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i="1" dirty="0" err="1">
                          <a:latin typeface="Helvetica Light Oblique" panose="020B0403020202020204" pitchFamily="34" charset="0"/>
                        </a:rPr>
                        <a:t>Module</a:t>
                      </a:r>
                      <a:r>
                        <a:rPr lang="tr-TR" sz="1600" b="0" i="1" dirty="0">
                          <a:latin typeface="Helvetica Light Oblique" panose="020B0403020202020204" pitchFamily="34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i="1" kern="1200" dirty="0" err="1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Participation</a:t>
                      </a:r>
                      <a:r>
                        <a:rPr lang="tr-TR" sz="1600" b="0" i="1" kern="1200" dirty="0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600" b="0" i="1" kern="1200" dirty="0" err="1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Banking</a:t>
                      </a:r>
                      <a:r>
                        <a:rPr lang="tr-TR" sz="1600" b="0" i="1" kern="1200" dirty="0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600" b="0" i="1" kern="1200" dirty="0" err="1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Ecosystem</a:t>
                      </a:r>
                      <a:r>
                        <a:rPr lang="tr-TR" sz="1600" b="0" i="1" kern="1200" dirty="0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: </a:t>
                      </a:r>
                      <a:r>
                        <a:rPr lang="tr-TR" sz="1600" b="0" i="1" kern="1200" dirty="0" err="1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Stakeholders</a:t>
                      </a:r>
                      <a:r>
                        <a:rPr lang="tr-TR" sz="1600" b="0" i="1" kern="1200" dirty="0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tr-TR" sz="1600" b="0" i="1" kern="1200" dirty="0" err="1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Institutions</a:t>
                      </a:r>
                      <a:r>
                        <a:rPr lang="tr-TR" sz="1600" b="0" i="1" kern="1200" dirty="0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tr-TR" sz="1600" b="0" i="1" kern="1200" dirty="0" err="1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and</a:t>
                      </a:r>
                      <a:r>
                        <a:rPr lang="tr-TR" sz="1600" b="0" i="1" kern="1200" dirty="0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600" b="0" i="1" kern="1200" dirty="0" err="1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Markets</a:t>
                      </a:r>
                      <a:endParaRPr lang="tr-TR" sz="1600" b="0" i="1" kern="1200" dirty="0">
                        <a:solidFill>
                          <a:schemeClr val="dk1"/>
                        </a:solidFill>
                        <a:effectLst/>
                        <a:latin typeface="Helvetica Light Oblique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022065"/>
                  </a:ext>
                </a:extLst>
              </a:tr>
              <a:tr h="5021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i="1" dirty="0" err="1">
                          <a:latin typeface="Helvetica Light Oblique" panose="020B0403020202020204" pitchFamily="34" charset="0"/>
                        </a:rPr>
                        <a:t>Module</a:t>
                      </a:r>
                      <a:r>
                        <a:rPr lang="tr-TR" sz="1600" b="0" i="1" dirty="0">
                          <a:latin typeface="Helvetica Light Oblique" panose="020B0403020202020204" pitchFamily="34" charset="0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i="1" dirty="0">
                          <a:effectLst/>
                          <a:latin typeface="Helvetica Light Oblique" panose="020B0403020202020204" pitchFamily="34" charset="0"/>
                        </a:rPr>
                        <a:t>Development of </a:t>
                      </a:r>
                      <a:r>
                        <a:rPr lang="tr-TR" sz="1600" b="0" i="1" dirty="0" err="1">
                          <a:effectLst/>
                          <a:latin typeface="Helvetica Light Oblique" panose="020B0403020202020204" pitchFamily="34" charset="0"/>
                        </a:rPr>
                        <a:t>the</a:t>
                      </a:r>
                      <a:r>
                        <a:rPr lang="tr-TR" sz="1600" b="0" i="1" dirty="0">
                          <a:effectLst/>
                          <a:latin typeface="Helvetica Light Oblique" panose="020B0403020202020204" pitchFamily="34" charset="0"/>
                        </a:rPr>
                        <a:t> </a:t>
                      </a:r>
                      <a:r>
                        <a:rPr lang="tr-TR" sz="1600" b="0" i="1" dirty="0" err="1">
                          <a:effectLst/>
                          <a:latin typeface="Helvetica Light Oblique" panose="020B0403020202020204" pitchFamily="34" charset="0"/>
                        </a:rPr>
                        <a:t>Participation</a:t>
                      </a:r>
                      <a:r>
                        <a:rPr lang="tr-TR" sz="1600" b="0" i="1" dirty="0">
                          <a:effectLst/>
                          <a:latin typeface="Helvetica Light Oblique" panose="020B0403020202020204" pitchFamily="34" charset="0"/>
                        </a:rPr>
                        <a:t> </a:t>
                      </a:r>
                      <a:r>
                        <a:rPr lang="tr-TR" sz="1600" b="0" i="1" dirty="0" err="1">
                          <a:effectLst/>
                          <a:latin typeface="Helvetica Light Oblique" panose="020B0403020202020204" pitchFamily="34" charset="0"/>
                        </a:rPr>
                        <a:t>Banking</a:t>
                      </a:r>
                      <a:r>
                        <a:rPr lang="tr-TR" sz="1600" b="0" i="1" dirty="0">
                          <a:effectLst/>
                          <a:latin typeface="Helvetica Light Oblique" panose="020B0403020202020204" pitchFamily="34" charset="0"/>
                        </a:rPr>
                        <a:t> </a:t>
                      </a:r>
                      <a:r>
                        <a:rPr lang="tr-TR" sz="1600" b="0" i="1" dirty="0" err="1">
                          <a:effectLst/>
                          <a:latin typeface="Helvetica Light Oblique" panose="020B0403020202020204" pitchFamily="34" charset="0"/>
                        </a:rPr>
                        <a:t>Ecosystem</a:t>
                      </a:r>
                      <a:endParaRPr lang="tr-TR" sz="1600" b="0" i="1" dirty="0">
                        <a:effectLst/>
                        <a:latin typeface="Helvetica Light Oblique" panose="020B04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188172"/>
                  </a:ext>
                </a:extLst>
              </a:tr>
              <a:tr h="5021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i="1" dirty="0" err="1">
                          <a:latin typeface="Helvetica Light Oblique" panose="020B0403020202020204" pitchFamily="34" charset="0"/>
                        </a:rPr>
                        <a:t>Module</a:t>
                      </a:r>
                      <a:r>
                        <a:rPr lang="tr-TR" sz="1600" b="0" i="1" dirty="0">
                          <a:latin typeface="Helvetica Light Oblique" panose="020B0403020202020204" pitchFamily="34" charset="0"/>
                        </a:rPr>
                        <a:t>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i="1" kern="1200" dirty="0" err="1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Organizational</a:t>
                      </a:r>
                      <a:r>
                        <a:rPr lang="tr-TR" sz="1600" b="0" i="1" kern="1200" dirty="0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600" b="0" i="1" kern="1200" dirty="0" err="1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Structure</a:t>
                      </a:r>
                      <a:r>
                        <a:rPr lang="tr-TR" sz="1600" b="0" i="1" kern="1200" dirty="0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600" b="0" i="1" kern="1200" dirty="0" err="1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and</a:t>
                      </a:r>
                      <a:r>
                        <a:rPr lang="tr-TR" sz="1600" b="0" i="1" kern="1200" dirty="0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600" b="0" i="1" kern="1200" dirty="0" err="1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Corporate</a:t>
                      </a:r>
                      <a:r>
                        <a:rPr lang="tr-TR" sz="1600" b="0" i="1" kern="1200" dirty="0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600" b="0" i="1" kern="1200" dirty="0" err="1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Governance</a:t>
                      </a:r>
                      <a:r>
                        <a:rPr lang="tr-TR" sz="1600" b="0" i="1" kern="1200" dirty="0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 in </a:t>
                      </a:r>
                      <a:r>
                        <a:rPr lang="tr-TR" sz="1600" b="0" i="1" kern="1200" dirty="0" err="1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Participation</a:t>
                      </a:r>
                      <a:r>
                        <a:rPr lang="tr-TR" sz="1600" b="0" i="1" kern="1200" dirty="0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600" b="0" i="1" kern="1200" dirty="0" err="1">
                          <a:solidFill>
                            <a:schemeClr val="dk1"/>
                          </a:solidFill>
                          <a:effectLst/>
                          <a:latin typeface="Helvetica Light Oblique" panose="020B0403020202020204" pitchFamily="34" charset="0"/>
                          <a:ea typeface="+mn-ea"/>
                          <a:cs typeface="+mn-cs"/>
                        </a:rPr>
                        <a:t>Banking</a:t>
                      </a:r>
                      <a:endParaRPr lang="tr-TR" sz="1600" b="0" i="1" kern="1200" dirty="0">
                        <a:solidFill>
                          <a:schemeClr val="dk1"/>
                        </a:solidFill>
                        <a:effectLst/>
                        <a:latin typeface="Helvetica Light Oblique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838472"/>
                  </a:ext>
                </a:extLst>
              </a:tr>
              <a:tr h="2909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i="1" dirty="0" err="1">
                          <a:latin typeface="Helvetica Light Oblique" panose="020B0403020202020204" pitchFamily="34" charset="0"/>
                        </a:rPr>
                        <a:t>Module</a:t>
                      </a:r>
                      <a:r>
                        <a:rPr lang="tr-TR" sz="1600" b="0" i="1" dirty="0">
                          <a:latin typeface="Helvetica Light Oblique" panose="020B0403020202020204" pitchFamily="34" charset="0"/>
                        </a:rPr>
                        <a:t>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0" i="1" dirty="0" err="1">
                          <a:effectLst/>
                          <a:latin typeface="Helvetica Light Oblique" panose="020B0403020202020204" pitchFamily="34" charset="0"/>
                        </a:rPr>
                        <a:t>Participation</a:t>
                      </a:r>
                      <a:r>
                        <a:rPr lang="tr-TR" sz="1600" b="0" i="1" dirty="0">
                          <a:effectLst/>
                          <a:latin typeface="Helvetica Light Oblique" panose="020B0403020202020204" pitchFamily="34" charset="0"/>
                        </a:rPr>
                        <a:t> </a:t>
                      </a:r>
                      <a:r>
                        <a:rPr lang="tr-TR" sz="1600" b="0" i="1" dirty="0" err="1">
                          <a:effectLst/>
                          <a:latin typeface="Helvetica Light Oblique" panose="020B0403020202020204" pitchFamily="34" charset="0"/>
                        </a:rPr>
                        <a:t>Banking</a:t>
                      </a:r>
                      <a:r>
                        <a:rPr lang="tr-TR" sz="1600" b="0" i="1" dirty="0">
                          <a:effectLst/>
                          <a:latin typeface="Helvetica Light Oblique" panose="020B0403020202020204" pitchFamily="34" charset="0"/>
                        </a:rPr>
                        <a:t> Business Model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246136"/>
                  </a:ext>
                </a:extLst>
              </a:tr>
            </a:tbl>
          </a:graphicData>
        </a:graphic>
      </p:graphicFrame>
      <p:sp>
        <p:nvSpPr>
          <p:cNvPr id="36" name="Dikdörtgen 35">
            <a:extLst>
              <a:ext uri="{FF2B5EF4-FFF2-40B4-BE49-F238E27FC236}">
                <a16:creationId xmlns:a16="http://schemas.microsoft.com/office/drawing/2014/main" id="{22A839C4-2AB4-FE5C-171B-B9E895DF1725}"/>
              </a:ext>
            </a:extLst>
          </p:cNvPr>
          <p:cNvSpPr/>
          <p:nvPr/>
        </p:nvSpPr>
        <p:spPr>
          <a:xfrm>
            <a:off x="161688" y="346837"/>
            <a:ext cx="1794343" cy="1115328"/>
          </a:xfrm>
          <a:prstGeom prst="rect">
            <a:avLst/>
          </a:prstGeom>
          <a:solidFill>
            <a:srgbClr val="131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7" name="Resim 36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28FBE85-AC75-7CFA-1710-2F0D7CDC36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1688" y="526012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4515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9B879C6B-2444-F3F6-5D8A-E403BAA5B4C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9B879C6B-2444-F3F6-5D8A-E403BAA5B4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617BB4DA-E107-B90A-D9D1-80FD10D68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55BD6B2-DCC2-795D-9B41-E4D46A8751EC}"/>
              </a:ext>
            </a:extLst>
          </p:cNvPr>
          <p:cNvSpPr txBox="1"/>
          <p:nvPr/>
        </p:nvSpPr>
        <p:spPr>
          <a:xfrm>
            <a:off x="523386" y="1737360"/>
            <a:ext cx="682664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Advanced </a:t>
            </a:r>
          </a:p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E-Interest-Free Banking </a:t>
            </a:r>
          </a:p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Certification Training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2B1F3D94-0234-22B2-53B0-D9A4236A75A9}"/>
              </a:ext>
            </a:extLst>
          </p:cNvPr>
          <p:cNvSpPr/>
          <p:nvPr/>
        </p:nvSpPr>
        <p:spPr>
          <a:xfrm>
            <a:off x="604957" y="84517"/>
            <a:ext cx="79679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F491BBC8-F2D1-3FB2-6F61-491B92CFDA53}"/>
              </a:ext>
            </a:extLst>
          </p:cNvPr>
          <p:cNvSpPr/>
          <p:nvPr/>
        </p:nvSpPr>
        <p:spPr>
          <a:xfrm>
            <a:off x="9195758" y="546182"/>
            <a:ext cx="2472856" cy="1191178"/>
          </a:xfrm>
          <a:prstGeom prst="rect">
            <a:avLst/>
          </a:prstGeom>
          <a:solidFill>
            <a:srgbClr val="1318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15B5778-81CC-AA08-D6CE-75C1FA336D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260" y="653038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10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D3B0FCC6-8900-2B2F-E1C4-D51E8D7E2AD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D3B0FCC6-8900-2B2F-E1C4-D51E8D7E2A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D5DD0C50-8006-AF06-3C91-13FBA566F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9" y="9380"/>
            <a:ext cx="12192000" cy="685465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E3D0BA73-A227-F124-7951-99D78B99155F}"/>
              </a:ext>
            </a:extLst>
          </p:cNvPr>
          <p:cNvSpPr txBox="1"/>
          <p:nvPr/>
        </p:nvSpPr>
        <p:spPr>
          <a:xfrm>
            <a:off x="127246" y="2305614"/>
            <a:ext cx="28230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dirty="0">
                <a:solidFill>
                  <a:schemeClr val="bg1"/>
                </a:solidFill>
                <a:latin typeface="GOTHAM-MEDIUM-TR" pitchFamily="2" charset="0"/>
              </a:rPr>
              <a:t>Advanced Level</a:t>
            </a:r>
          </a:p>
          <a:p>
            <a:pPr algn="r"/>
            <a:r>
              <a:rPr lang="tr-TR" sz="2800" dirty="0">
                <a:solidFill>
                  <a:schemeClr val="bg1"/>
                </a:solidFill>
                <a:latin typeface="GOTHAM-MEDIUM-TR" pitchFamily="2" charset="0"/>
              </a:rPr>
              <a:t>E-Interest-Free Banking Certification Training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F8743202-F3DF-69FF-5F09-BB224A15B464}"/>
              </a:ext>
            </a:extLst>
          </p:cNvPr>
          <p:cNvSpPr txBox="1"/>
          <p:nvPr/>
        </p:nvSpPr>
        <p:spPr>
          <a:xfrm>
            <a:off x="7733191" y="2184048"/>
            <a:ext cx="2547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TR" pitchFamily="2" charset="0"/>
                <a:ea typeface="Noto Sans" panose="020B0502040504020204" pitchFamily="34"/>
                <a:cs typeface="Noto Sans" panose="020B0502040504020204" pitchFamily="34"/>
              </a:rPr>
              <a:t>Advanced Level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E-Interest-Free Banking Certification Training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9FAB4704-2FCA-B239-C829-AC488447D6FA}"/>
              </a:ext>
            </a:extLst>
          </p:cNvPr>
          <p:cNvSpPr txBox="1"/>
          <p:nvPr/>
        </p:nvSpPr>
        <p:spPr>
          <a:xfrm>
            <a:off x="6096000" y="3273360"/>
            <a:ext cx="3558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Participatory Banking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Product Cards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graphicFrame>
        <p:nvGraphicFramePr>
          <p:cNvPr id="9" name="Tablo 8">
            <a:extLst>
              <a:ext uri="{FF2B5EF4-FFF2-40B4-BE49-F238E27FC236}">
                <a16:creationId xmlns:a16="http://schemas.microsoft.com/office/drawing/2014/main" id="{09A5FE05-88C0-A8DF-3B94-ED359197DF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513952"/>
              </p:ext>
            </p:extLst>
          </p:nvPr>
        </p:nvGraphicFramePr>
        <p:xfrm>
          <a:off x="4003367" y="1810401"/>
          <a:ext cx="5251926" cy="4017484"/>
        </p:xfrm>
        <a:graphic>
          <a:graphicData uri="http://schemas.openxmlformats.org/drawingml/2006/table">
            <a:tbl>
              <a:tblPr firstRow="1" firstCol="1" bandRow="1"/>
              <a:tblGrid>
                <a:gridCol w="1161478">
                  <a:extLst>
                    <a:ext uri="{9D8B030D-6E8A-4147-A177-3AD203B41FA5}">
                      <a16:colId xmlns:a16="http://schemas.microsoft.com/office/drawing/2014/main" val="2293826140"/>
                    </a:ext>
                  </a:extLst>
                </a:gridCol>
                <a:gridCol w="4090448">
                  <a:extLst>
                    <a:ext uri="{9D8B030D-6E8A-4147-A177-3AD203B41FA5}">
                      <a16:colId xmlns:a16="http://schemas.microsoft.com/office/drawing/2014/main" val="1433370434"/>
                    </a:ext>
                  </a:extLst>
                </a:gridCol>
              </a:tblGrid>
              <a:tr h="518160">
                <a:tc gridSpan="2">
                  <a:txBody>
                    <a:bodyPr/>
                    <a:lstStyle/>
                    <a:p>
                      <a:pPr algn="ctr"/>
                      <a:r>
                        <a:rPr lang="tr-TR" sz="1100" b="1" dirty="0">
                          <a:solidFill>
                            <a:srgbClr val="D9E2F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ADVANCED LEVEL 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tr-TR" sz="11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INTEREST-FREE BANKING PRINCIPLES 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tr-TR" sz="1200" b="1" dirty="0">
                          <a:solidFill>
                            <a:srgbClr val="D9E2F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E-CERTIFICATION TRAINING</a:t>
                      </a:r>
                      <a:r>
                        <a:rPr lang="tr-TR" sz="1200" dirty="0">
                          <a:solidFill>
                            <a:srgbClr val="D9E2F3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/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159309"/>
                  </a:ext>
                </a:extLst>
              </a:tr>
              <a:tr h="277874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Module 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sz="8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Training Topic Title </a:t>
                      </a:r>
                      <a:endParaRPr lang="tr-T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00096"/>
                  </a:ext>
                </a:extLst>
              </a:tr>
              <a:tr h="442790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MODULE -1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sz="800" b="1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REGULATION, SUPERVISION, AND LEGAL FRAMEWORK IN PARTICIPATION BANKING </a:t>
                      </a:r>
                      <a:endParaRPr lang="tr-TR" sz="800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050633"/>
                  </a:ext>
                </a:extLst>
              </a:tr>
              <a:tr h="442790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MODULE -2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sz="800" b="1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LIQUIDITY MANAGEMENT PRACTICES AND PRODUCTS USED IN PARTICIPATION BANKING</a:t>
                      </a:r>
                      <a:endParaRPr lang="tr-TR" sz="800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35927"/>
                  </a:ext>
                </a:extLst>
              </a:tr>
              <a:tr h="442790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MODULE -3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sz="800" b="1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CAPITAL MARKET PRODUCTS AND APPLICATIONS USED IN PARTICIPATION BANKING</a:t>
                      </a:r>
                      <a:endParaRPr lang="tr-TR" sz="800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2207016"/>
                  </a:ext>
                </a:extLst>
              </a:tr>
              <a:tr h="442790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MODULE -4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sz="800" b="1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Accounting Practices in Participation Banks</a:t>
                      </a:r>
                      <a:endParaRPr lang="tr-TR" sz="800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8606721"/>
                  </a:ext>
                </a:extLst>
              </a:tr>
              <a:tr h="442790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MODULE -5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sz="800" b="1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RISK CONCEPT AND MANAGEMENT FROM AN ISLAMIC PERSPECTIVE</a:t>
                      </a:r>
                      <a:endParaRPr lang="tr-TR" sz="800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800298"/>
                  </a:ext>
                </a:extLst>
              </a:tr>
              <a:tr h="44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MODULE -6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sz="800" b="1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INSURANCE AND PARTICIPATION INSURANCE (TAKAAFUL) IN ISLAMIC FINANCE</a:t>
                      </a:r>
                      <a:endParaRPr lang="tr-TR" sz="800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386856"/>
                  </a:ext>
                </a:extLst>
              </a:tr>
              <a:tr h="442790">
                <a:tc>
                  <a:txBody>
                    <a:bodyPr/>
                    <a:lstStyle/>
                    <a:p>
                      <a:pPr algn="ctr"/>
                      <a:r>
                        <a:rPr lang="tr-TR" sz="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MODULE -7</a:t>
                      </a:r>
                      <a:endParaRPr lang="tr-TR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sz="800" b="1" dirty="0">
                          <a:solidFill>
                            <a:srgbClr val="0070C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THE ROLE OF ISLAMIC BANKING IN DEVELOPMENT AND ITS APPROACH TO FINANCIAL CRISES</a:t>
                      </a:r>
                      <a:endParaRPr lang="tr-TR" sz="800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610937"/>
                  </a:ext>
                </a:extLst>
              </a:tr>
            </a:tbl>
          </a:graphicData>
        </a:graphic>
      </p:graphicFrame>
      <p:cxnSp>
        <p:nvCxnSpPr>
          <p:cNvPr id="13" name="Düz Bağlayıcı 12">
            <a:extLst>
              <a:ext uri="{FF2B5EF4-FFF2-40B4-BE49-F238E27FC236}">
                <a16:creationId xmlns:a16="http://schemas.microsoft.com/office/drawing/2014/main" id="{BD9EB2EA-5768-FA25-B577-2FBCC726378D}"/>
              </a:ext>
            </a:extLst>
          </p:cNvPr>
          <p:cNvCxnSpPr>
            <a:cxnSpLocks/>
          </p:cNvCxnSpPr>
          <p:nvPr/>
        </p:nvCxnSpPr>
        <p:spPr>
          <a:xfrm>
            <a:off x="4093909" y="1357462"/>
            <a:ext cx="0" cy="2952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 4">
            <a:extLst>
              <a:ext uri="{FF2B5EF4-FFF2-40B4-BE49-F238E27FC236}">
                <a16:creationId xmlns:a16="http://schemas.microsoft.com/office/drawing/2014/main" id="{F6B68AA0-6039-1017-3740-32A578094CB3}"/>
              </a:ext>
            </a:extLst>
          </p:cNvPr>
          <p:cNvGrpSpPr/>
          <p:nvPr/>
        </p:nvGrpSpPr>
        <p:grpSpPr>
          <a:xfrm>
            <a:off x="4012891" y="1286193"/>
            <a:ext cx="1989637" cy="415873"/>
            <a:chOff x="4012891" y="1286193"/>
            <a:chExt cx="1989637" cy="415873"/>
          </a:xfrm>
        </p:grpSpPr>
        <p:sp>
          <p:nvSpPr>
            <p:cNvPr id="10" name="Alt Başlık 2">
              <a:extLst>
                <a:ext uri="{FF2B5EF4-FFF2-40B4-BE49-F238E27FC236}">
                  <a16:creationId xmlns:a16="http://schemas.microsoft.com/office/drawing/2014/main" id="{601E819D-94C4-B05E-E444-B88ECBAA300D}"/>
                </a:ext>
              </a:extLst>
            </p:cNvPr>
            <p:cNvSpPr txBox="1">
              <a:spLocks/>
            </p:cNvSpPr>
            <p:nvPr/>
          </p:nvSpPr>
          <p:spPr>
            <a:xfrm>
              <a:off x="4012891" y="1357462"/>
              <a:ext cx="1527651" cy="2952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>
              <a:normAutofit fontScale="4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tr-TR" sz="2400" dirty="0">
                  <a:solidFill>
                    <a:schemeClr val="bg1"/>
                  </a:solidFill>
                </a:rPr>
                <a:t> E-VIDEO CONTENTS</a:t>
              </a:r>
              <a:endParaRPr lang="tr-TR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26" name="Picture 20" descr="Video icon » SAT-7 UK">
              <a:extLst>
                <a:ext uri="{FF2B5EF4-FFF2-40B4-BE49-F238E27FC236}">
                  <a16:creationId xmlns:a16="http://schemas.microsoft.com/office/drawing/2014/main" id="{FDD26F10-E2F9-1924-8479-249917593B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6655" y="1286193"/>
              <a:ext cx="415873" cy="415873"/>
            </a:xfrm>
            <a:prstGeom prst="rect">
              <a:avLst/>
            </a:prstGeom>
            <a:noFill/>
            <a:scene3d>
              <a:camera prst="perspectiveRelaxedModerately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up 44">
            <a:extLst>
              <a:ext uri="{FF2B5EF4-FFF2-40B4-BE49-F238E27FC236}">
                <a16:creationId xmlns:a16="http://schemas.microsoft.com/office/drawing/2014/main" id="{08D5EED0-513E-1151-C05E-2289D404386F}"/>
              </a:ext>
            </a:extLst>
          </p:cNvPr>
          <p:cNvGrpSpPr/>
          <p:nvPr/>
        </p:nvGrpSpPr>
        <p:grpSpPr>
          <a:xfrm>
            <a:off x="9450998" y="1216637"/>
            <a:ext cx="2066655" cy="5205012"/>
            <a:chOff x="9730186" y="-1558"/>
            <a:chExt cx="2464436" cy="6206852"/>
          </a:xfrm>
        </p:grpSpPr>
        <p:pic>
          <p:nvPicPr>
            <p:cNvPr id="27" name="Resim 26">
              <a:extLst>
                <a:ext uri="{FF2B5EF4-FFF2-40B4-BE49-F238E27FC236}">
                  <a16:creationId xmlns:a16="http://schemas.microsoft.com/office/drawing/2014/main" id="{960BCED1-8CBE-C742-63FA-A90FB31DB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91392" y="132713"/>
              <a:ext cx="1603230" cy="9018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32" name="Resim 31">
              <a:extLst>
                <a:ext uri="{FF2B5EF4-FFF2-40B4-BE49-F238E27FC236}">
                  <a16:creationId xmlns:a16="http://schemas.microsoft.com/office/drawing/2014/main" id="{97BB4DF3-EBDA-C40D-F071-B8B185DF8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82003" y="1004938"/>
              <a:ext cx="1603229" cy="9018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33" name="Dikdörtgen 32">
              <a:extLst>
                <a:ext uri="{FF2B5EF4-FFF2-40B4-BE49-F238E27FC236}">
                  <a16:creationId xmlns:a16="http://schemas.microsoft.com/office/drawing/2014/main" id="{6FC5EB73-DF4D-C491-3EB1-6265389FA5E1}"/>
                </a:ext>
              </a:extLst>
            </p:cNvPr>
            <p:cNvSpPr/>
            <p:nvPr/>
          </p:nvSpPr>
          <p:spPr>
            <a:xfrm rot="21107678">
              <a:off x="10526530" y="-1558"/>
              <a:ext cx="9459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pPr algn="ctr"/>
              <a:r>
                <a:rPr lang="tr-TR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VIDEO - 1</a:t>
              </a:r>
            </a:p>
          </p:txBody>
        </p:sp>
        <p:sp>
          <p:nvSpPr>
            <p:cNvPr id="34" name="Dikdörtgen 33">
              <a:extLst>
                <a:ext uri="{FF2B5EF4-FFF2-40B4-BE49-F238E27FC236}">
                  <a16:creationId xmlns:a16="http://schemas.microsoft.com/office/drawing/2014/main" id="{9C083EAF-5FD9-F6A8-09D6-3FFE05A0A033}"/>
                </a:ext>
              </a:extLst>
            </p:cNvPr>
            <p:cNvSpPr/>
            <p:nvPr/>
          </p:nvSpPr>
          <p:spPr>
            <a:xfrm rot="21107678">
              <a:off x="10518431" y="907965"/>
              <a:ext cx="9459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pPr algn="ctr"/>
              <a:r>
                <a:rPr lang="tr-TR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VIDEO - 2</a:t>
              </a:r>
            </a:p>
          </p:txBody>
        </p:sp>
        <p:pic>
          <p:nvPicPr>
            <p:cNvPr id="35" name="Resim 34">
              <a:extLst>
                <a:ext uri="{FF2B5EF4-FFF2-40B4-BE49-F238E27FC236}">
                  <a16:creationId xmlns:a16="http://schemas.microsoft.com/office/drawing/2014/main" id="{252AAE3D-0B7D-944C-7DAD-7AE183DF0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03506" y="1807588"/>
              <a:ext cx="1622424" cy="9126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36" name="Dikdörtgen 35">
              <a:extLst>
                <a:ext uri="{FF2B5EF4-FFF2-40B4-BE49-F238E27FC236}">
                  <a16:creationId xmlns:a16="http://schemas.microsoft.com/office/drawing/2014/main" id="{49065256-EDF8-3CBF-E645-AF248C40FD6D}"/>
                </a:ext>
              </a:extLst>
            </p:cNvPr>
            <p:cNvSpPr/>
            <p:nvPr/>
          </p:nvSpPr>
          <p:spPr>
            <a:xfrm rot="21107678">
              <a:off x="10428586" y="1683926"/>
              <a:ext cx="9459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pPr algn="ctr"/>
              <a:r>
                <a:rPr lang="tr-TR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VIDEO - 3</a:t>
              </a:r>
            </a:p>
          </p:txBody>
        </p:sp>
        <p:pic>
          <p:nvPicPr>
            <p:cNvPr id="37" name="Resim 36">
              <a:extLst>
                <a:ext uri="{FF2B5EF4-FFF2-40B4-BE49-F238E27FC236}">
                  <a16:creationId xmlns:a16="http://schemas.microsoft.com/office/drawing/2014/main" id="{96555D4E-1362-5B63-67CC-23D1A4F09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0837" y="2655449"/>
              <a:ext cx="1811107" cy="10187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38" name="Dikdörtgen 37">
              <a:extLst>
                <a:ext uri="{FF2B5EF4-FFF2-40B4-BE49-F238E27FC236}">
                  <a16:creationId xmlns:a16="http://schemas.microsoft.com/office/drawing/2014/main" id="{1D61115A-67AA-F781-1202-9DF52BF19810}"/>
                </a:ext>
              </a:extLst>
            </p:cNvPr>
            <p:cNvSpPr/>
            <p:nvPr/>
          </p:nvSpPr>
          <p:spPr>
            <a:xfrm rot="21107678">
              <a:off x="10197199" y="2537410"/>
              <a:ext cx="1159282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pPr algn="ctr"/>
              <a:r>
                <a:rPr lang="tr-TR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VIDEO – 4A -4B</a:t>
              </a:r>
            </a:p>
          </p:txBody>
        </p:sp>
        <p:pic>
          <p:nvPicPr>
            <p:cNvPr id="39" name="Resim 38">
              <a:extLst>
                <a:ext uri="{FF2B5EF4-FFF2-40B4-BE49-F238E27FC236}">
                  <a16:creationId xmlns:a16="http://schemas.microsoft.com/office/drawing/2014/main" id="{8E618B57-725A-77A4-AE6A-6F0A33E0E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42724" y="3526854"/>
              <a:ext cx="1811108" cy="10187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40" name="Dikdörtgen 39">
              <a:extLst>
                <a:ext uri="{FF2B5EF4-FFF2-40B4-BE49-F238E27FC236}">
                  <a16:creationId xmlns:a16="http://schemas.microsoft.com/office/drawing/2014/main" id="{1FB1DC8C-8D4E-38B0-74AD-42AE3978701F}"/>
                </a:ext>
              </a:extLst>
            </p:cNvPr>
            <p:cNvSpPr/>
            <p:nvPr/>
          </p:nvSpPr>
          <p:spPr>
            <a:xfrm rot="21107678">
              <a:off x="10157477" y="3415913"/>
              <a:ext cx="945954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pPr algn="ctr"/>
              <a:r>
                <a:rPr lang="tr-TR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VIDEO - 5</a:t>
              </a:r>
            </a:p>
          </p:txBody>
        </p:sp>
        <p:pic>
          <p:nvPicPr>
            <p:cNvPr id="41" name="Resim 40">
              <a:extLst>
                <a:ext uri="{FF2B5EF4-FFF2-40B4-BE49-F238E27FC236}">
                  <a16:creationId xmlns:a16="http://schemas.microsoft.com/office/drawing/2014/main" id="{54E25A0B-CB8B-26AA-05CB-367B19432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87235" y="4305417"/>
              <a:ext cx="1662243" cy="9350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42" name="Dikdörtgen 41">
              <a:extLst>
                <a:ext uri="{FF2B5EF4-FFF2-40B4-BE49-F238E27FC236}">
                  <a16:creationId xmlns:a16="http://schemas.microsoft.com/office/drawing/2014/main" id="{4BAD9447-00CF-D049-20B6-90A099772DB7}"/>
                </a:ext>
              </a:extLst>
            </p:cNvPr>
            <p:cNvSpPr/>
            <p:nvPr/>
          </p:nvSpPr>
          <p:spPr>
            <a:xfrm rot="21107678">
              <a:off x="10243964" y="4184411"/>
              <a:ext cx="962353" cy="33031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pPr algn="ctr"/>
              <a:r>
                <a:rPr lang="tr-TR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VIDEO - 6</a:t>
              </a:r>
            </a:p>
          </p:txBody>
        </p:sp>
        <p:pic>
          <p:nvPicPr>
            <p:cNvPr id="43" name="Resim 42">
              <a:extLst>
                <a:ext uri="{FF2B5EF4-FFF2-40B4-BE49-F238E27FC236}">
                  <a16:creationId xmlns:a16="http://schemas.microsoft.com/office/drawing/2014/main" id="{33643DC2-FD36-7420-0CB5-44218C8EB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3954" y="5186546"/>
              <a:ext cx="1811105" cy="10187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44" name="Dikdörtgen 43">
              <a:extLst>
                <a:ext uri="{FF2B5EF4-FFF2-40B4-BE49-F238E27FC236}">
                  <a16:creationId xmlns:a16="http://schemas.microsoft.com/office/drawing/2014/main" id="{866425BE-F443-36B7-809A-FD47625597C7}"/>
                </a:ext>
              </a:extLst>
            </p:cNvPr>
            <p:cNvSpPr/>
            <p:nvPr/>
          </p:nvSpPr>
          <p:spPr>
            <a:xfrm rot="21107678">
              <a:off x="9730186" y="5063059"/>
              <a:ext cx="1973680" cy="33031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pPr algn="ctr"/>
              <a:r>
                <a:rPr lang="tr-TR" sz="1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VIDEO – 7A – 7B</a:t>
              </a:r>
            </a:p>
          </p:txBody>
        </p:sp>
      </p:grpSp>
      <p:sp>
        <p:nvSpPr>
          <p:cNvPr id="46" name="Dikdörtgen 45">
            <a:extLst>
              <a:ext uri="{FF2B5EF4-FFF2-40B4-BE49-F238E27FC236}">
                <a16:creationId xmlns:a16="http://schemas.microsoft.com/office/drawing/2014/main" id="{1FC043CD-93BA-DE3E-293E-5929F1BCC219}"/>
              </a:ext>
            </a:extLst>
          </p:cNvPr>
          <p:cNvSpPr/>
          <p:nvPr/>
        </p:nvSpPr>
        <p:spPr>
          <a:xfrm>
            <a:off x="5537562" y="1810401"/>
            <a:ext cx="2547152" cy="568563"/>
          </a:xfrm>
          <a:prstGeom prst="rect">
            <a:avLst/>
          </a:prstGeom>
          <a:solidFill>
            <a:srgbClr val="267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C5D508F1-1A9B-35A2-CF94-5B908AFF2845}"/>
              </a:ext>
            </a:extLst>
          </p:cNvPr>
          <p:cNvSpPr/>
          <p:nvPr/>
        </p:nvSpPr>
        <p:spPr>
          <a:xfrm>
            <a:off x="161688" y="346837"/>
            <a:ext cx="1794343" cy="1115328"/>
          </a:xfrm>
          <a:prstGeom prst="rect">
            <a:avLst/>
          </a:prstGeom>
          <a:solidFill>
            <a:srgbClr val="131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F7023A4-A738-6910-3477-C35D1708F5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688" y="526012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2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9B879C6B-2444-F3F6-5D8A-E403BAA5B4C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9B879C6B-2444-F3F6-5D8A-E403BAA5B4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617BB4DA-E107-B90A-D9D1-80FD10D68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55BD6B2-DCC2-795D-9B41-E4D46A8751EC}"/>
              </a:ext>
            </a:extLst>
          </p:cNvPr>
          <p:cNvSpPr txBox="1"/>
          <p:nvPr/>
        </p:nvSpPr>
        <p:spPr>
          <a:xfrm>
            <a:off x="523386" y="1737360"/>
            <a:ext cx="68266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Participation Banking</a:t>
            </a:r>
          </a:p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Product Cards 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FE05C89F-5ACB-BA51-1D63-BDFC16059CAC}"/>
              </a:ext>
            </a:extLst>
          </p:cNvPr>
          <p:cNvSpPr/>
          <p:nvPr/>
        </p:nvSpPr>
        <p:spPr>
          <a:xfrm>
            <a:off x="604957" y="84517"/>
            <a:ext cx="79679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3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05817885-5422-D76D-B55F-52F31C9D943D}"/>
              </a:ext>
            </a:extLst>
          </p:cNvPr>
          <p:cNvSpPr/>
          <p:nvPr/>
        </p:nvSpPr>
        <p:spPr>
          <a:xfrm>
            <a:off x="9195758" y="546182"/>
            <a:ext cx="2472856" cy="1191178"/>
          </a:xfrm>
          <a:prstGeom prst="rect">
            <a:avLst/>
          </a:prstGeom>
          <a:solidFill>
            <a:srgbClr val="1318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68FF6E2-2D6E-A334-FDD8-75F34D3BEB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260" y="653038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10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D3B0FCC6-8900-2B2F-E1C4-D51E8D7E2AD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D3B0FCC6-8900-2B2F-E1C4-D51E8D7E2A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Resim 5">
            <a:extLst>
              <a:ext uri="{FF2B5EF4-FFF2-40B4-BE49-F238E27FC236}">
                <a16:creationId xmlns:a16="http://schemas.microsoft.com/office/drawing/2014/main" id="{D5DD0C50-8006-AF06-3C91-13FBA566F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E3D0BA73-A227-F124-7951-99D78B99155F}"/>
              </a:ext>
            </a:extLst>
          </p:cNvPr>
          <p:cNvSpPr txBox="1"/>
          <p:nvPr/>
        </p:nvSpPr>
        <p:spPr>
          <a:xfrm>
            <a:off x="135968" y="2950195"/>
            <a:ext cx="28230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3000" dirty="0">
                <a:solidFill>
                  <a:schemeClr val="bg1"/>
                </a:solidFill>
                <a:latin typeface="GOTHAM-MEDIUM-TR" pitchFamily="2" charset="0"/>
              </a:rPr>
              <a:t>Participation</a:t>
            </a:r>
          </a:p>
          <a:p>
            <a:pPr algn="r"/>
            <a:r>
              <a:rPr lang="tr-TR" sz="3000" dirty="0">
                <a:solidFill>
                  <a:schemeClr val="bg1"/>
                </a:solidFill>
                <a:latin typeface="GOTHAM-MEDIUM-TR" pitchFamily="2" charset="0"/>
              </a:rPr>
              <a:t>Banking</a:t>
            </a:r>
          </a:p>
          <a:p>
            <a:pPr algn="r"/>
            <a:r>
              <a:rPr lang="tr-TR" sz="3000" dirty="0">
                <a:solidFill>
                  <a:schemeClr val="bg1"/>
                </a:solidFill>
                <a:latin typeface="GOTHAM-MEDIUM-TR" pitchFamily="2" charset="0"/>
              </a:rPr>
              <a:t>Product Cards 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F8743202-F3DF-69FF-5F09-BB224A15B464}"/>
              </a:ext>
            </a:extLst>
          </p:cNvPr>
          <p:cNvSpPr txBox="1"/>
          <p:nvPr/>
        </p:nvSpPr>
        <p:spPr>
          <a:xfrm>
            <a:off x="7733191" y="2184048"/>
            <a:ext cx="2547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TR" pitchFamily="2" charset="0"/>
                <a:ea typeface="Noto Sans" panose="020B0502040504020204" pitchFamily="34"/>
                <a:cs typeface="Noto Sans" panose="020B0502040504020204" pitchFamily="34"/>
              </a:rPr>
              <a:t>Advanced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E-Interest-Free Banking Certification Training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9FAB4704-2FCA-B239-C829-AC488447D6FA}"/>
              </a:ext>
            </a:extLst>
          </p:cNvPr>
          <p:cNvSpPr txBox="1"/>
          <p:nvPr/>
        </p:nvSpPr>
        <p:spPr>
          <a:xfrm>
            <a:off x="6096000" y="3273360"/>
            <a:ext cx="3558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Participation Banking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-BOOK-TR" pitchFamily="2" charset="0"/>
                <a:ea typeface="Noto Sans" panose="020B0502040504020204" pitchFamily="34"/>
                <a:cs typeface="Noto Sans" panose="020B0502040504020204" pitchFamily="34"/>
              </a:rPr>
              <a:t>Product Cards</a:t>
            </a:r>
            <a:endParaRPr kumimoji="0" lang="en-GB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-BOOK-TR" pitchFamily="2" charset="0"/>
              <a:ea typeface="Noto Sans" panose="020B0502040504020204" pitchFamily="34"/>
              <a:cs typeface="Noto Sans" panose="020B0502040504020204" pitchFamily="34"/>
            </a:endParaRPr>
          </a:p>
        </p:txBody>
      </p:sp>
      <p:cxnSp>
        <p:nvCxnSpPr>
          <p:cNvPr id="13" name="Düz Bağlayıcı 12">
            <a:extLst>
              <a:ext uri="{FF2B5EF4-FFF2-40B4-BE49-F238E27FC236}">
                <a16:creationId xmlns:a16="http://schemas.microsoft.com/office/drawing/2014/main" id="{BD9EB2EA-5768-FA25-B577-2FBCC726378D}"/>
              </a:ext>
            </a:extLst>
          </p:cNvPr>
          <p:cNvCxnSpPr>
            <a:cxnSpLocks/>
          </p:cNvCxnSpPr>
          <p:nvPr/>
        </p:nvCxnSpPr>
        <p:spPr>
          <a:xfrm>
            <a:off x="4093909" y="1357462"/>
            <a:ext cx="0" cy="2952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B5B67F11-08A9-7388-358D-40ADDE8189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043782"/>
              </p:ext>
            </p:extLst>
          </p:nvPr>
        </p:nvGraphicFramePr>
        <p:xfrm>
          <a:off x="4001354" y="1965558"/>
          <a:ext cx="6349213" cy="4445916"/>
        </p:xfrm>
        <a:graphic>
          <a:graphicData uri="http://schemas.openxmlformats.org/drawingml/2006/table">
            <a:tbl>
              <a:tblPr firstRow="1" firstCol="1" bandRow="1"/>
              <a:tblGrid>
                <a:gridCol w="1380509">
                  <a:extLst>
                    <a:ext uri="{9D8B030D-6E8A-4147-A177-3AD203B41FA5}">
                      <a16:colId xmlns:a16="http://schemas.microsoft.com/office/drawing/2014/main" val="2293826140"/>
                    </a:ext>
                  </a:extLst>
                </a:gridCol>
                <a:gridCol w="4968704">
                  <a:extLst>
                    <a:ext uri="{9D8B030D-6E8A-4147-A177-3AD203B41FA5}">
                      <a16:colId xmlns:a16="http://schemas.microsoft.com/office/drawing/2014/main" val="1433370434"/>
                    </a:ext>
                  </a:extLst>
                </a:gridCol>
              </a:tblGrid>
              <a:tr h="489288">
                <a:tc>
                  <a:txBody>
                    <a:bodyPr/>
                    <a:lstStyle/>
                    <a:p>
                      <a:pPr algn="ctr"/>
                      <a:r>
                        <a:rPr lang="tr-TR" sz="1000" b="0" i="0" dirty="0">
                          <a:solidFill>
                            <a:srgbClr val="FFFFFF"/>
                          </a:solidFill>
                          <a:effectLst/>
                          <a:latin typeface="GOTHAM-MEDIUM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Module </a:t>
                      </a:r>
                      <a:endParaRPr lang="tr-TR" sz="1000" b="0" i="0" dirty="0">
                        <a:effectLst/>
                        <a:latin typeface="GOTHAM-MEDIUM-TR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0" i="0" dirty="0">
                          <a:solidFill>
                            <a:srgbClr val="FFFFFF"/>
                          </a:solidFill>
                          <a:effectLst/>
                          <a:latin typeface="GOTHAM-MEDIUM-TR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Training Topic Title </a:t>
                      </a:r>
                      <a:endParaRPr lang="tr-TR" sz="1000" b="0" i="0" dirty="0">
                        <a:effectLst/>
                        <a:latin typeface="GOTHAM-MEDIUM-TR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00096"/>
                  </a:ext>
                </a:extLst>
              </a:tr>
              <a:tr h="303797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 1 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MURABAHA (SALE WITH PROFIT DECLARATION)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050633"/>
                  </a:ext>
                </a:extLst>
              </a:tr>
              <a:tr h="303797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 2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ICARE (FINANCIAL LEASING)</a:t>
                      </a:r>
                      <a:endParaRPr lang="tr-TR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835927"/>
                  </a:ext>
                </a:extLst>
              </a:tr>
              <a:tr h="320738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 3 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EXCEPTION (WORK CONTRACT)</a:t>
                      </a:r>
                      <a:endParaRPr lang="tr-TR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2207016"/>
                  </a:ext>
                </a:extLst>
              </a:tr>
              <a:tr h="427258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 4 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PARTNERSHIP AND DECREASING PARTNERSHIP (CAPITAL PARTNERSHIP)</a:t>
                      </a:r>
                      <a:endParaRPr lang="tr-TR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8606721"/>
                  </a:ext>
                </a:extLst>
              </a:tr>
              <a:tr h="303797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 5 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TEVERRUK (SALE OF GOODS WITH PROFIT DECLARATION)</a:t>
                      </a:r>
                      <a:endParaRPr lang="tr-TR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800298"/>
                  </a:ext>
                </a:extLst>
              </a:tr>
              <a:tr h="303797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–6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Sale of Goods (Bay' al-'Ina)</a:t>
                      </a:r>
                      <a:endParaRPr lang="tr-TR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8167571"/>
                  </a:ext>
                </a:extLst>
              </a:tr>
              <a:tr h="303797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–7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INSTALLMENT SALE (OPEN ACCOUNT SALE)</a:t>
                      </a:r>
                      <a:endParaRPr lang="tr-TR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178217"/>
                  </a:ext>
                </a:extLst>
              </a:tr>
              <a:tr h="434114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–8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KARZ-I HASEN (GIFT LOAN)</a:t>
                      </a:r>
                      <a:endParaRPr lang="tr-TR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568941"/>
                  </a:ext>
                </a:extLst>
              </a:tr>
              <a:tr h="303797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–9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MUSAKAT AND MUZARA (AGRICULTURAL PARTNERSHIP)</a:t>
                      </a:r>
                      <a:endParaRPr lang="tr-TR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093392"/>
                  </a:ext>
                </a:extLst>
              </a:tr>
              <a:tr h="303797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–10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MÜSÂVEME (SALE BY BARGAINING)</a:t>
                      </a:r>
                      <a:endParaRPr lang="tr-TR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2513969"/>
                  </a:ext>
                </a:extLst>
              </a:tr>
              <a:tr h="344142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–11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SELL-LEASE BACK</a:t>
                      </a:r>
                      <a:endParaRPr lang="tr-TR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890430"/>
                  </a:ext>
                </a:extLst>
              </a:tr>
              <a:tr h="303797">
                <a:tc>
                  <a:txBody>
                    <a:bodyPr/>
                    <a:lstStyle/>
                    <a:p>
                      <a:pPr algn="ctr"/>
                      <a:r>
                        <a:rPr lang="tr-TR" sz="7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VIDEO –12</a:t>
                      </a:r>
                      <a:endParaRPr lang="tr-TR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297" marR="52297" marT="0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1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SELEM-PARALLEL SELEM (PREPAID SALE)</a:t>
                      </a:r>
                      <a:endParaRPr lang="tr-TR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249934"/>
                  </a:ext>
                </a:extLst>
              </a:tr>
            </a:tbl>
          </a:graphicData>
        </a:graphic>
      </p:graphicFrame>
      <p:grpSp>
        <p:nvGrpSpPr>
          <p:cNvPr id="3" name="Grup 2">
            <a:extLst>
              <a:ext uri="{FF2B5EF4-FFF2-40B4-BE49-F238E27FC236}">
                <a16:creationId xmlns:a16="http://schemas.microsoft.com/office/drawing/2014/main" id="{7ACD9158-7A32-D1FD-6AA4-688F4CD3F557}"/>
              </a:ext>
            </a:extLst>
          </p:cNvPr>
          <p:cNvGrpSpPr/>
          <p:nvPr/>
        </p:nvGrpSpPr>
        <p:grpSpPr>
          <a:xfrm>
            <a:off x="4012891" y="1286193"/>
            <a:ext cx="1989637" cy="415873"/>
            <a:chOff x="4012891" y="1286193"/>
            <a:chExt cx="1989637" cy="415873"/>
          </a:xfrm>
        </p:grpSpPr>
        <p:sp>
          <p:nvSpPr>
            <p:cNvPr id="5" name="Alt Başlık 2">
              <a:extLst>
                <a:ext uri="{FF2B5EF4-FFF2-40B4-BE49-F238E27FC236}">
                  <a16:creationId xmlns:a16="http://schemas.microsoft.com/office/drawing/2014/main" id="{CBB67C98-E5C6-14C5-32D2-A030EE56042A}"/>
                </a:ext>
              </a:extLst>
            </p:cNvPr>
            <p:cNvSpPr txBox="1">
              <a:spLocks/>
            </p:cNvSpPr>
            <p:nvPr/>
          </p:nvSpPr>
          <p:spPr>
            <a:xfrm>
              <a:off x="4012891" y="1357462"/>
              <a:ext cx="1527651" cy="29527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>
              <a:normAutofit fontScale="5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tr-TR" sz="2400" dirty="0">
                  <a:solidFill>
                    <a:schemeClr val="bg1"/>
                  </a:solidFill>
                </a:rPr>
                <a:t>  E-VIDEO CONTENT</a:t>
              </a:r>
              <a:endParaRPr lang="tr-TR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20" descr="Video icon » SAT-7 UK">
              <a:extLst>
                <a:ext uri="{FF2B5EF4-FFF2-40B4-BE49-F238E27FC236}">
                  <a16:creationId xmlns:a16="http://schemas.microsoft.com/office/drawing/2014/main" id="{9EDE8D05-D332-DCDD-9BE4-875AC63B01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6655" y="1286193"/>
              <a:ext cx="415873" cy="415873"/>
            </a:xfrm>
            <a:prstGeom prst="rect">
              <a:avLst/>
            </a:prstGeom>
            <a:noFill/>
            <a:scene3d>
              <a:camera prst="perspectiveRelaxedModerately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Dikdörtgen 8">
            <a:extLst>
              <a:ext uri="{FF2B5EF4-FFF2-40B4-BE49-F238E27FC236}">
                <a16:creationId xmlns:a16="http://schemas.microsoft.com/office/drawing/2014/main" id="{BA48839B-4E71-8A74-C90D-841078F8F87B}"/>
              </a:ext>
            </a:extLst>
          </p:cNvPr>
          <p:cNvSpPr/>
          <p:nvPr/>
        </p:nvSpPr>
        <p:spPr>
          <a:xfrm>
            <a:off x="161688" y="346837"/>
            <a:ext cx="1794343" cy="1115328"/>
          </a:xfrm>
          <a:prstGeom prst="rect">
            <a:avLst/>
          </a:prstGeom>
          <a:solidFill>
            <a:srgbClr val="131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Resim 9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F55F198-FE6B-48DC-C4B7-2EFFE49AF5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688" y="526012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97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>
            <a:extLst>
              <a:ext uri="{FF2B5EF4-FFF2-40B4-BE49-F238E27FC236}">
                <a16:creationId xmlns:a16="http://schemas.microsoft.com/office/drawing/2014/main" id="{9B879C6B-2444-F3F6-5D8A-E403BAA5B4C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Nesne 3" hidden="1">
                        <a:extLst>
                          <a:ext uri="{FF2B5EF4-FFF2-40B4-BE49-F238E27FC236}">
                            <a16:creationId xmlns:a16="http://schemas.microsoft.com/office/drawing/2014/main" id="{9B879C6B-2444-F3F6-5D8A-E403BAA5B4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617BB4DA-E107-B90A-D9D1-80FD10D68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55BD6B2-DCC2-795D-9B41-E4D46A8751EC}"/>
              </a:ext>
            </a:extLst>
          </p:cNvPr>
          <p:cNvSpPr txBox="1"/>
          <p:nvPr/>
        </p:nvSpPr>
        <p:spPr>
          <a:xfrm>
            <a:off x="523386" y="1737360"/>
            <a:ext cx="68266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Participation Banking</a:t>
            </a:r>
          </a:p>
          <a:p>
            <a:r>
              <a:rPr lang="tr-TR" sz="3500" b="1" dirty="0">
                <a:solidFill>
                  <a:schemeClr val="bg1"/>
                </a:solidFill>
                <a:latin typeface="Gotham TR" pitchFamily="2" charset="0"/>
              </a:rPr>
              <a:t>Products and Applications </a:t>
            </a: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09CB7D9A-E353-F70F-B9D8-A0CB5D1D8F81}"/>
              </a:ext>
            </a:extLst>
          </p:cNvPr>
          <p:cNvSpPr/>
          <p:nvPr/>
        </p:nvSpPr>
        <p:spPr>
          <a:xfrm>
            <a:off x="604957" y="84517"/>
            <a:ext cx="79679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4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DE902D1E-10D1-1417-F1D6-C5AE11B1EAC2}"/>
              </a:ext>
            </a:extLst>
          </p:cNvPr>
          <p:cNvSpPr/>
          <p:nvPr/>
        </p:nvSpPr>
        <p:spPr>
          <a:xfrm>
            <a:off x="9195758" y="546182"/>
            <a:ext cx="2472856" cy="1191178"/>
          </a:xfrm>
          <a:prstGeom prst="rect">
            <a:avLst/>
          </a:prstGeom>
          <a:solidFill>
            <a:srgbClr val="1318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 descr="metin, yazı tipi, logo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64C86AB-FDAE-98E2-67AB-9DFD03E1B4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260" y="653038"/>
            <a:ext cx="2109851" cy="9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982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4055</Words>
  <Application>Microsoft Macintosh PowerPoint</Application>
  <PresentationFormat>Geniş ekran</PresentationFormat>
  <Paragraphs>1037</Paragraphs>
  <Slides>37</Slides>
  <Notes>3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18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37</vt:i4>
      </vt:variant>
    </vt:vector>
  </HeadingPairs>
  <TitlesOfParts>
    <vt:vector size="57" baseType="lpstr">
      <vt:lpstr>Abadi</vt:lpstr>
      <vt:lpstr>Aptos</vt:lpstr>
      <vt:lpstr>Aptos Display</vt:lpstr>
      <vt:lpstr>Aptos Light</vt:lpstr>
      <vt:lpstr>Arial</vt:lpstr>
      <vt:lpstr>Arial Black</vt:lpstr>
      <vt:lpstr>Calibri</vt:lpstr>
      <vt:lpstr>Calibri Light</vt:lpstr>
      <vt:lpstr>Cambria</vt:lpstr>
      <vt:lpstr>Gotham Narrow Black</vt:lpstr>
      <vt:lpstr>Gotham TR</vt:lpstr>
      <vt:lpstr>GOTHAM-BLACK-TR</vt:lpstr>
      <vt:lpstr>GOTHAM-BOOK-TR</vt:lpstr>
      <vt:lpstr>GOTHAM-MEDIUM-TR</vt:lpstr>
      <vt:lpstr>Helvetica</vt:lpstr>
      <vt:lpstr>Helvetica Light Oblique</vt:lpstr>
      <vt:lpstr>Helvetica Light Oblique</vt:lpstr>
      <vt:lpstr>Wingdings</vt:lpstr>
      <vt:lpstr>Office Teması</vt:lpstr>
      <vt:lpstr>think-cell Slide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Mehmet Cebeci</dc:creator>
  <cp:keywords>, docId:BD4620C6E6FD0A16383350B7FE94B78B</cp:keywords>
  <cp:lastModifiedBy>Şevval Özdemir</cp:lastModifiedBy>
  <cp:revision>72</cp:revision>
  <cp:lastPrinted>2024-02-05T16:08:09Z</cp:lastPrinted>
  <dcterms:created xsi:type="dcterms:W3CDTF">2022-11-24T07:49:47Z</dcterms:created>
  <dcterms:modified xsi:type="dcterms:W3CDTF">2025-12-12T12:17:38Z</dcterms:modified>
</cp:coreProperties>
</file>